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0" r:id="rId4"/>
    <p:sldId id="265" r:id="rId5"/>
    <p:sldId id="270" r:id="rId6"/>
    <p:sldId id="272" r:id="rId7"/>
    <p:sldId id="266" r:id="rId8"/>
    <p:sldId id="274" r:id="rId9"/>
    <p:sldId id="281" r:id="rId10"/>
    <p:sldId id="276" r:id="rId11"/>
    <p:sldId id="283" r:id="rId12"/>
    <p:sldId id="275" r:id="rId13"/>
    <p:sldId id="285"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00"/>
    <a:srgbClr val="3333FF"/>
    <a:srgbClr val="FF6600"/>
    <a:srgbClr val="FF3300"/>
    <a:srgbClr val="FFFF00"/>
    <a:srgbClr val="0066FF"/>
    <a:srgbClr val="FF3399"/>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871" autoAdjust="0"/>
  </p:normalViewPr>
  <p:slideViewPr>
    <p:cSldViewPr>
      <p:cViewPr varScale="1">
        <p:scale>
          <a:sx n="40" d="100"/>
          <a:sy n="40" d="100"/>
        </p:scale>
        <p:origin x="-133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65A6F0-B028-4C9D-A60D-F4DABDB7E76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84EAEB-1821-4900-875B-F5FE91373D2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86D130-CF40-4FD6-BAAA-5DDACD9BD5C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64352B-B921-4CA4-98EF-E64DF4E2621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A7C7AC-9C1F-4668-9289-964073483B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F4E49E-9611-4AF4-B3D3-C16571DF6A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D04031F-8B9D-4085-A04E-31CDFEFC107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FBDE47D-DEF5-4B5A-8A60-E83703F8616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FE20B86-1B45-4E7C-924C-BCC62E0CF7F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E10454-5236-498F-8C54-C92BE7F476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8A155B-A848-4FC3-9B06-5C84D21B806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TimesnewRoman</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a:r>
              <a:rPr lang="en-US" smtClean="0"/>
              <a:t>TimesnewRoman</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51F52AF-6AFF-4493-B8E9-74F07243D5F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j-lt"/>
        </a:defRPr>
      </a:lvl2pPr>
      <a:lvl3pPr marL="1143000" indent="-228600" algn="l" rtl="0" eaLnBrk="0" fontAlgn="base" hangingPunct="0">
        <a:spcBef>
          <a:spcPct val="20000"/>
        </a:spcBef>
        <a:spcAft>
          <a:spcPct val="0"/>
        </a:spcAft>
        <a:buChar char="•"/>
        <a:defRPr sz="2400">
          <a:solidFill>
            <a:schemeClr val="tx1"/>
          </a:solidFill>
          <a:latin typeface="+mj-lt"/>
        </a:defRPr>
      </a:lvl3pPr>
      <a:lvl4pPr marL="1600200" indent="-228600" algn="l" rtl="0" eaLnBrk="0" fontAlgn="base" hangingPunct="0">
        <a:spcBef>
          <a:spcPct val="20000"/>
        </a:spcBef>
        <a:spcAft>
          <a:spcPct val="0"/>
        </a:spcAft>
        <a:buChar char="–"/>
        <a:defRPr sz="2000">
          <a:solidFill>
            <a:schemeClr val="tx1"/>
          </a:solidFill>
          <a:latin typeface="+mj-lt"/>
        </a:defRPr>
      </a:lvl4pPr>
      <a:lvl5pPr marL="2057400" indent="-228600" algn="l" rtl="0" eaLnBrk="0" fontAlgn="base" hangingPunct="0">
        <a:spcBef>
          <a:spcPct val="20000"/>
        </a:spcBef>
        <a:spcAft>
          <a:spcPct val="0"/>
        </a:spcAft>
        <a:buChar char="»"/>
        <a:defRPr sz="20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j-lt"/>
        </a:defRPr>
      </a:lvl6pPr>
      <a:lvl7pPr marL="2971800" indent="-228600" algn="l" rtl="0" fontAlgn="base">
        <a:spcBef>
          <a:spcPct val="20000"/>
        </a:spcBef>
        <a:spcAft>
          <a:spcPct val="0"/>
        </a:spcAft>
        <a:buChar char="»"/>
        <a:defRPr sz="2000">
          <a:solidFill>
            <a:schemeClr val="tx1"/>
          </a:solidFill>
          <a:latin typeface="+mj-lt"/>
        </a:defRPr>
      </a:lvl7pPr>
      <a:lvl8pPr marL="3429000" indent="-228600" algn="l" rtl="0" fontAlgn="base">
        <a:spcBef>
          <a:spcPct val="20000"/>
        </a:spcBef>
        <a:spcAft>
          <a:spcPct val="0"/>
        </a:spcAft>
        <a:buChar char="»"/>
        <a:defRPr sz="2000">
          <a:solidFill>
            <a:schemeClr val="tx1"/>
          </a:solidFill>
          <a:latin typeface="+mj-lt"/>
        </a:defRPr>
      </a:lvl8pPr>
      <a:lvl9pPr marL="3886200" indent="-228600" algn="l" rtl="0" fontAlgn="base">
        <a:spcBef>
          <a:spcPct val="20000"/>
        </a:spcBef>
        <a:spcAft>
          <a:spcPct val="0"/>
        </a:spcAft>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 descr="Picture1"/>
          <p:cNvPicPr>
            <a:picLocks noChangeAspect="1" noChangeArrowheads="1"/>
          </p:cNvPicPr>
          <p:nvPr/>
        </p:nvPicPr>
        <p:blipFill>
          <a:blip r:embed="rId2">
            <a:lum bright="60000"/>
          </a:blip>
          <a:srcRect/>
          <a:stretch>
            <a:fillRect/>
          </a:stretch>
        </p:blipFill>
        <p:spPr bwMode="auto">
          <a:xfrm>
            <a:off x="0" y="0"/>
            <a:ext cx="9144000" cy="6858000"/>
          </a:xfrm>
          <a:prstGeom prst="rect">
            <a:avLst/>
          </a:prstGeom>
          <a:noFill/>
          <a:ln w="9525">
            <a:noFill/>
            <a:miter lim="800000"/>
            <a:headEnd/>
            <a:tailEnd/>
          </a:ln>
        </p:spPr>
      </p:pic>
      <p:sp>
        <p:nvSpPr>
          <p:cNvPr id="4099" name="Rectangle 2"/>
          <p:cNvSpPr>
            <a:spLocks noGrp="1" noChangeArrowheads="1"/>
          </p:cNvSpPr>
          <p:nvPr>
            <p:ph type="ctrTitle"/>
          </p:nvPr>
        </p:nvSpPr>
        <p:spPr/>
        <p:txBody>
          <a:bodyPr/>
          <a:lstStyle/>
          <a:p>
            <a:pPr eaLnBrk="1" hangingPunct="1"/>
            <a:endParaRPr lang="en-US" smtClean="0"/>
          </a:p>
        </p:txBody>
      </p:sp>
      <p:sp>
        <p:nvSpPr>
          <p:cNvPr id="4100" name="Rectangle 3"/>
          <p:cNvSpPr>
            <a:spLocks noGrp="1" noChangeArrowheads="1"/>
          </p:cNvSpPr>
          <p:nvPr>
            <p:ph type="subTitle" idx="1"/>
          </p:nvPr>
        </p:nvSpPr>
        <p:spPr/>
        <p:txBody>
          <a:bodyPr/>
          <a:lstStyle/>
          <a:p>
            <a:pPr eaLnBrk="1" hangingPunct="1"/>
            <a:endParaRPr lang="en-US" smtClean="0">
              <a:latin typeface="Arial" charset="0"/>
            </a:endParaRPr>
          </a:p>
        </p:txBody>
      </p:sp>
      <p:sp>
        <p:nvSpPr>
          <p:cNvPr id="2053" name="WordArt 5"/>
          <p:cNvSpPr>
            <a:spLocks noChangeArrowheads="1" noChangeShapeType="1" noTextEdit="1"/>
          </p:cNvSpPr>
          <p:nvPr/>
        </p:nvSpPr>
        <p:spPr bwMode="auto">
          <a:xfrm>
            <a:off x="1219200" y="1981200"/>
            <a:ext cx="6324600" cy="18288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0000FF"/>
              </a:extrusionClr>
            </a:sp3d>
          </a:bodyPr>
          <a:lstStyle/>
          <a:p>
            <a:pPr algn="ctr">
              <a:defRPr/>
            </a:pPr>
            <a:r>
              <a:rPr lang="vi-VN" sz="3600" b="1" kern="10">
                <a:ln w="9525">
                  <a:noFill/>
                  <a:round/>
                  <a:headEnd/>
                  <a:tailEnd/>
                </a:ln>
                <a:gradFill rotWithShape="1">
                  <a:gsLst>
                    <a:gs pos="0">
                      <a:schemeClr val="folHlink"/>
                    </a:gs>
                    <a:gs pos="50000">
                      <a:srgbClr val="0000FF"/>
                    </a:gs>
                    <a:gs pos="100000">
                      <a:schemeClr val="folHlink"/>
                    </a:gs>
                  </a:gsLst>
                  <a:lin ang="5400000" scaled="1"/>
                </a:gradFill>
                <a:latin typeface="Arial"/>
                <a:cs typeface="Times New Roman"/>
              </a:rPr>
              <a:t>                 </a:t>
            </a:r>
            <a:endParaRPr lang="en-US" sz="3600" b="1" kern="10">
              <a:ln w="9525">
                <a:noFill/>
                <a:round/>
                <a:headEnd/>
                <a:tailEnd/>
              </a:ln>
              <a:gradFill rotWithShape="1">
                <a:gsLst>
                  <a:gs pos="0">
                    <a:schemeClr val="folHlink"/>
                  </a:gs>
                  <a:gs pos="50000">
                    <a:srgbClr val="0000FF"/>
                  </a:gs>
                  <a:gs pos="100000">
                    <a:schemeClr val="folHlink"/>
                  </a:gs>
                </a:gsLst>
                <a:lin ang="5400000" scaled="1"/>
              </a:gradFill>
              <a:latin typeface="Arial"/>
              <a:cs typeface="Times New Roman"/>
            </a:endParaRPr>
          </a:p>
        </p:txBody>
      </p:sp>
      <p:sp>
        <p:nvSpPr>
          <p:cNvPr id="2054" name="Rectangle 6"/>
          <p:cNvSpPr>
            <a:spLocks noChangeArrowheads="1"/>
          </p:cNvSpPr>
          <p:nvPr/>
        </p:nvSpPr>
        <p:spPr bwMode="auto">
          <a:xfrm>
            <a:off x="1524000" y="4114800"/>
            <a:ext cx="6400800" cy="1752600"/>
          </a:xfrm>
          <a:prstGeom prst="rect">
            <a:avLst/>
          </a:prstGeom>
          <a:noFill/>
          <a:ln w="9525">
            <a:noFill/>
            <a:miter lim="800000"/>
            <a:headEnd/>
            <a:tailEnd/>
          </a:ln>
        </p:spPr>
        <p:txBody>
          <a:bodyPr/>
          <a:lstStyle/>
          <a:p>
            <a:pPr>
              <a:spcBef>
                <a:spcPct val="20000"/>
              </a:spcBef>
            </a:pPr>
            <a:r>
              <a:rPr lang="en-US" sz="4800" b="1">
                <a:solidFill>
                  <a:srgbClr val="006600"/>
                </a:solidFill>
              </a:rPr>
              <a:t>Môn: Chính tả - Lớp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3" presetClass="emph" presetSubtype="0" repeatCount="indefinite" fill="remove" nodeType="withEffect">
                                  <p:stCondLst>
                                    <p:cond delay="0"/>
                                  </p:stCondLst>
                                  <p:endCondLst>
                                    <p:cond evt="onNext" delay="0">
                                      <p:tgtEl>
                                        <p:sldTgt/>
                                      </p:tgtEl>
                                    </p:cond>
                                  </p:endCondLst>
                                  <p:childTnLst>
                                    <p:animClr clrSpc="rgb" dir="cw">
                                      <p:cBhvr override="childStyle">
                                        <p:cTn id="6" dur="1500" accel="50000" autoRev="1" fill="hold" tmFilter="0, 0; .33333, 1; 1, 1">
                                          <p:stCondLst>
                                            <p:cond delay="0"/>
                                          </p:stCondLst>
                                        </p:cTn>
                                        <p:tgtEl>
                                          <p:spTgt spid="2053"/>
                                        </p:tgtEl>
                                        <p:attrNameLst>
                                          <p:attrName>style.color</p:attrName>
                                        </p:attrNameLst>
                                      </p:cBhvr>
                                      <p:to>
                                        <a:schemeClr val="accent2"/>
                                      </p:to>
                                    </p:animClr>
                                    <p:animClr clrSpc="rgb" dir="cw">
                                      <p:cBhvr>
                                        <p:cTn id="7" dur="1500" accel="50000" autoRev="1" fill="hold" tmFilter="0, 0; .33333, 1; 1, 1">
                                          <p:stCondLst>
                                            <p:cond delay="0"/>
                                          </p:stCondLst>
                                        </p:cTn>
                                        <p:tgtEl>
                                          <p:spTgt spid="2053"/>
                                        </p:tgtEl>
                                        <p:attrNameLst>
                                          <p:attrName>fillcolor</p:attrName>
                                        </p:attrNameLst>
                                      </p:cBhvr>
                                      <p:to>
                                        <a:schemeClr val="accent2"/>
                                      </p:to>
                                    </p:animClr>
                                    <p:set>
                                      <p:cBhvr>
                                        <p:cTn id="8" dur="3000" fill="hold"/>
                                        <p:tgtEl>
                                          <p:spTgt spid="2053"/>
                                        </p:tgtEl>
                                        <p:attrNameLst>
                                          <p:attrName>fill.type</p:attrName>
                                        </p:attrNameLst>
                                      </p:cBhvr>
                                      <p:to>
                                        <p:strVal val="solid"/>
                                      </p:to>
                                    </p:set>
                                    <p:set>
                                      <p:cBhvr>
                                        <p:cTn id="9" dur="3000" fill="hold"/>
                                        <p:tgtEl>
                                          <p:spTgt spid="2053"/>
                                        </p:tgtEl>
                                        <p:attrNameLst>
                                          <p:attrName>fill.on</p:attrName>
                                        </p:attrNameLst>
                                      </p:cBhvr>
                                      <p:to>
                                        <p:strVal val="true"/>
                                      </p:to>
                                    </p:set>
                                    <p:animScale>
                                      <p:cBhvr>
                                        <p:cTn id="10" dur="1500" accel="50000" autoRev="1" fill="hold" tmFilter="0, 0; .33333, 1; 1, 1">
                                          <p:stCondLst>
                                            <p:cond delay="0"/>
                                          </p:stCondLst>
                                        </p:cTn>
                                        <p:tgtEl>
                                          <p:spTgt spid="2053"/>
                                        </p:tgtEl>
                                      </p:cBhvr>
                                      <p:from x="100000" y="100000"/>
                                      <p:to x="100000" y="140000"/>
                                    </p:animScale>
                                  </p:childTnLst>
                                </p:cTn>
                              </p:par>
                              <p:par>
                                <p:cTn id="11" presetID="8" presetClass="entr" presetSubtype="16" fill="hold" grpId="0" nodeType="withEffect">
                                  <p:stCondLst>
                                    <p:cond delay="0"/>
                                  </p:stCondLst>
                                  <p:childTnLst>
                                    <p:set>
                                      <p:cBhvr>
                                        <p:cTn id="12" dur="1" fill="hold">
                                          <p:stCondLst>
                                            <p:cond delay="0"/>
                                          </p:stCondLst>
                                        </p:cTn>
                                        <p:tgtEl>
                                          <p:spTgt spid="2054">
                                            <p:txEl>
                                              <p:pRg st="0" end="0"/>
                                            </p:txEl>
                                          </p:spTgt>
                                        </p:tgtEl>
                                        <p:attrNameLst>
                                          <p:attrName>style.visibility</p:attrName>
                                        </p:attrNameLst>
                                      </p:cBhvr>
                                      <p:to>
                                        <p:strVal val="visible"/>
                                      </p:to>
                                    </p:set>
                                    <p:animEffect transition="in" filter="diamond(in)">
                                      <p:cBhvr>
                                        <p:cTn id="13" dur="2000"/>
                                        <p:tgtEl>
                                          <p:spTgt spid="20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00200" y="2971800"/>
            <a:ext cx="1524000" cy="338138"/>
          </a:xfrm>
          <a:prstGeom prst="rect">
            <a:avLst/>
          </a:prstGeom>
          <a:noFill/>
          <a:ln w="9525">
            <a:noFill/>
            <a:miter lim="800000"/>
            <a:headEnd/>
            <a:tailEnd/>
          </a:ln>
        </p:spPr>
        <p:txBody>
          <a:bodyPr>
            <a:spAutoFit/>
          </a:bodyPr>
          <a:lstStyle/>
          <a:p>
            <a:pPr>
              <a:spcBef>
                <a:spcPct val="50000"/>
              </a:spcBef>
            </a:pPr>
            <a:endParaRPr lang="en-US" sz="1600"/>
          </a:p>
        </p:txBody>
      </p:sp>
      <p:sp>
        <p:nvSpPr>
          <p:cNvPr id="29703" name="Text Box 7"/>
          <p:cNvSpPr txBox="1">
            <a:spLocks noChangeArrowheads="1"/>
          </p:cNvSpPr>
          <p:nvPr/>
        </p:nvSpPr>
        <p:spPr bwMode="auto">
          <a:xfrm>
            <a:off x="304800" y="0"/>
            <a:ext cx="8610600" cy="1938338"/>
          </a:xfrm>
          <a:prstGeom prst="rect">
            <a:avLst/>
          </a:prstGeom>
          <a:noFill/>
          <a:ln w="9525">
            <a:noFill/>
            <a:miter lim="800000"/>
            <a:headEnd/>
            <a:tailEnd/>
          </a:ln>
        </p:spPr>
        <p:txBody>
          <a:bodyPr>
            <a:spAutoFit/>
          </a:bodyPr>
          <a:lstStyle/>
          <a:p>
            <a:pPr algn="ctr"/>
            <a:endParaRPr lang="en-US" sz="2400">
              <a:solidFill>
                <a:srgbClr val="000000"/>
              </a:solidFill>
            </a:endParaRPr>
          </a:p>
          <a:p>
            <a:r>
              <a:rPr lang="en-US" sz="2400">
                <a:solidFill>
                  <a:srgbClr val="000000"/>
                </a:solidFill>
              </a:rPr>
              <a:t>                                           </a:t>
            </a:r>
            <a:r>
              <a:rPr lang="en-US" sz="2400" u="sng">
                <a:solidFill>
                  <a:srgbClr val="000000"/>
                </a:solidFill>
              </a:rPr>
              <a:t>Chính tả</a:t>
            </a:r>
            <a:endParaRPr lang="en-US" sz="2400">
              <a:solidFill>
                <a:srgbClr val="000000"/>
              </a:solidFill>
            </a:endParaRPr>
          </a:p>
          <a:p>
            <a:r>
              <a:rPr lang="en-US" sz="2400">
                <a:solidFill>
                  <a:srgbClr val="000000"/>
                </a:solidFill>
              </a:rPr>
              <a:t>                          Nghe -Viết:Cha đẻ của chiếc lốp xe đạp</a:t>
            </a:r>
          </a:p>
          <a:p>
            <a:r>
              <a:rPr lang="en-US" sz="2400">
                <a:solidFill>
                  <a:srgbClr val="000000"/>
                </a:solidFill>
              </a:rPr>
              <a:t>                           Phân biệt : tr/ ch/, uôt / uôc</a:t>
            </a:r>
          </a:p>
          <a:p>
            <a:r>
              <a:rPr lang="en-US" sz="2400"/>
              <a:t>                 </a:t>
            </a:r>
          </a:p>
        </p:txBody>
      </p:sp>
      <p:sp>
        <p:nvSpPr>
          <p:cNvPr id="29704" name="Text Box 8"/>
          <p:cNvSpPr txBox="1">
            <a:spLocks noChangeArrowheads="1"/>
          </p:cNvSpPr>
          <p:nvPr/>
        </p:nvSpPr>
        <p:spPr bwMode="auto">
          <a:xfrm>
            <a:off x="1295400" y="1905000"/>
            <a:ext cx="6324600" cy="1016000"/>
          </a:xfrm>
          <a:prstGeom prst="rect">
            <a:avLst/>
          </a:prstGeom>
          <a:noFill/>
          <a:ln w="9525">
            <a:noFill/>
            <a:miter lim="800000"/>
            <a:headEnd/>
            <a:tailEnd/>
          </a:ln>
        </p:spPr>
        <p:txBody>
          <a:bodyPr>
            <a:spAutoFit/>
          </a:bodyPr>
          <a:lstStyle/>
          <a:p>
            <a:pPr>
              <a:spcBef>
                <a:spcPct val="50000"/>
              </a:spcBef>
            </a:pPr>
            <a:r>
              <a:rPr lang="en-US" sz="2400" u="sng"/>
              <a:t>Hoạt động 4</a:t>
            </a:r>
            <a:r>
              <a:rPr lang="en-US" sz="2400"/>
              <a:t>: Làm bài tập</a:t>
            </a:r>
          </a:p>
          <a:p>
            <a:pPr>
              <a:spcBef>
                <a:spcPct val="50000"/>
              </a:spcBef>
            </a:pPr>
            <a:endParaRPr lang="en-US" sz="2400"/>
          </a:p>
        </p:txBody>
      </p:sp>
      <p:sp>
        <p:nvSpPr>
          <p:cNvPr id="11269" name="Text Box 10"/>
          <p:cNvSpPr txBox="1">
            <a:spLocks noChangeArrowheads="1"/>
          </p:cNvSpPr>
          <p:nvPr/>
        </p:nvSpPr>
        <p:spPr bwMode="auto">
          <a:xfrm>
            <a:off x="1981200" y="4114800"/>
            <a:ext cx="1066800" cy="338138"/>
          </a:xfrm>
          <a:prstGeom prst="rect">
            <a:avLst/>
          </a:prstGeom>
          <a:noFill/>
          <a:ln w="9525">
            <a:noFill/>
            <a:miter lim="800000"/>
            <a:headEnd/>
            <a:tailEnd/>
          </a:ln>
        </p:spPr>
        <p:txBody>
          <a:bodyPr>
            <a:spAutoFit/>
          </a:bodyPr>
          <a:lstStyle/>
          <a:p>
            <a:pPr>
              <a:spcBef>
                <a:spcPct val="50000"/>
              </a:spcBef>
            </a:pPr>
            <a:endParaRPr lang="en-US" sz="1600"/>
          </a:p>
        </p:txBody>
      </p:sp>
      <p:sp>
        <p:nvSpPr>
          <p:cNvPr id="29711" name="Text Box 15"/>
          <p:cNvSpPr txBox="1">
            <a:spLocks noChangeArrowheads="1"/>
          </p:cNvSpPr>
          <p:nvPr/>
        </p:nvSpPr>
        <p:spPr bwMode="auto">
          <a:xfrm>
            <a:off x="533400" y="2514600"/>
            <a:ext cx="7467600" cy="4340225"/>
          </a:xfrm>
          <a:prstGeom prst="rect">
            <a:avLst/>
          </a:prstGeom>
          <a:noFill/>
          <a:ln w="9525">
            <a:noFill/>
            <a:miter lim="800000"/>
            <a:headEnd/>
            <a:tailEnd/>
          </a:ln>
        </p:spPr>
        <p:txBody>
          <a:bodyPr>
            <a:spAutoFit/>
          </a:bodyPr>
          <a:lstStyle/>
          <a:p>
            <a:pPr marL="342900" indent="-342900">
              <a:spcBef>
                <a:spcPct val="50000"/>
              </a:spcBef>
            </a:pPr>
            <a:r>
              <a:rPr lang="en-US" sz="2400"/>
              <a:t>             </a:t>
            </a:r>
            <a:r>
              <a:rPr lang="en-US" sz="2400" u="sng"/>
              <a:t>Bài 2:</a:t>
            </a:r>
            <a:r>
              <a:rPr lang="en-US" sz="2400"/>
              <a:t> Điền vào chỗ trống:</a:t>
            </a:r>
          </a:p>
          <a:p>
            <a:pPr marL="342900" indent="-342900">
              <a:spcBef>
                <a:spcPct val="50000"/>
              </a:spcBef>
            </a:pPr>
            <a:r>
              <a:rPr lang="en-US" sz="2400"/>
              <a:t>              </a:t>
            </a:r>
            <a:r>
              <a:rPr lang="en-US" sz="2400" b="1"/>
              <a:t>a. ch hay tr</a:t>
            </a:r>
          </a:p>
          <a:p>
            <a:pPr marL="342900" indent="-342900">
              <a:spcBef>
                <a:spcPct val="50000"/>
              </a:spcBef>
            </a:pPr>
            <a:r>
              <a:rPr lang="en-US" sz="2400"/>
              <a:t>               ...uyền ...ong vòm lá</a:t>
            </a:r>
          </a:p>
          <a:p>
            <a:pPr marL="342900" indent="-342900">
              <a:spcBef>
                <a:spcPct val="50000"/>
              </a:spcBef>
            </a:pPr>
            <a:r>
              <a:rPr lang="en-US" sz="2400"/>
              <a:t>               ...im có gì vui</a:t>
            </a:r>
          </a:p>
          <a:p>
            <a:pPr marL="342900" indent="-342900">
              <a:spcBef>
                <a:spcPct val="50000"/>
              </a:spcBef>
            </a:pPr>
            <a:r>
              <a:rPr lang="en-US" sz="2400"/>
              <a:t>               Mà nghe ríu rít</a:t>
            </a:r>
          </a:p>
          <a:p>
            <a:pPr marL="342900" indent="-342900">
              <a:spcBef>
                <a:spcPct val="50000"/>
              </a:spcBef>
            </a:pPr>
            <a:r>
              <a:rPr lang="en-US" sz="2400"/>
              <a:t>               Như </a:t>
            </a:r>
            <a:r>
              <a:rPr lang="en-US" sz="2400">
                <a:solidFill>
                  <a:srgbClr val="000000"/>
                </a:solidFill>
              </a:rPr>
              <a:t>...</a:t>
            </a:r>
            <a:r>
              <a:rPr lang="en-US" sz="2400"/>
              <a:t>ẻ reo cười?</a:t>
            </a:r>
          </a:p>
          <a:p>
            <a:pPr marL="342900" indent="-342900">
              <a:spcBef>
                <a:spcPct val="50000"/>
              </a:spcBef>
            </a:pPr>
            <a:r>
              <a:rPr lang="en-US" sz="2400"/>
              <a:t>                                                Nguyễn Bao</a:t>
            </a:r>
          </a:p>
          <a:p>
            <a:pPr marL="342900" indent="-342900">
              <a:spcBef>
                <a:spcPct val="50000"/>
              </a:spcBef>
            </a:pPr>
            <a:r>
              <a:rPr lang="en-US" sz="24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9703">
                                            <p:txEl>
                                              <p:pRg st="1" end="1"/>
                                            </p:txEl>
                                          </p:spTgt>
                                        </p:tgtEl>
                                        <p:attrNameLst>
                                          <p:attrName>style.visibility</p:attrName>
                                        </p:attrNameLst>
                                      </p:cBhvr>
                                      <p:to>
                                        <p:strVal val="visible"/>
                                      </p:to>
                                    </p:set>
                                    <p:animEffect transition="in" filter="box(in)">
                                      <p:cBhvr>
                                        <p:cTn id="7" dur="500"/>
                                        <p:tgtEl>
                                          <p:spTgt spid="2970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9703">
                                            <p:txEl>
                                              <p:pRg st="2" end="2"/>
                                            </p:txEl>
                                          </p:spTgt>
                                        </p:tgtEl>
                                        <p:attrNameLst>
                                          <p:attrName>style.visibility</p:attrName>
                                        </p:attrNameLst>
                                      </p:cBhvr>
                                      <p:to>
                                        <p:strVal val="visible"/>
                                      </p:to>
                                    </p:set>
                                    <p:animEffect transition="in" filter="box(in)">
                                      <p:cBhvr>
                                        <p:cTn id="10" dur="500"/>
                                        <p:tgtEl>
                                          <p:spTgt spid="29703">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9703">
                                            <p:txEl>
                                              <p:pRg st="3" end="3"/>
                                            </p:txEl>
                                          </p:spTgt>
                                        </p:tgtEl>
                                        <p:attrNameLst>
                                          <p:attrName>style.visibility</p:attrName>
                                        </p:attrNameLst>
                                      </p:cBhvr>
                                      <p:to>
                                        <p:strVal val="visible"/>
                                      </p:to>
                                    </p:set>
                                    <p:animEffect transition="in" filter="box(in)">
                                      <p:cBhvr>
                                        <p:cTn id="13" dur="500"/>
                                        <p:tgtEl>
                                          <p:spTgt spid="29703">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9704">
                                            <p:txEl>
                                              <p:pRg st="0" end="0"/>
                                            </p:txEl>
                                          </p:spTgt>
                                        </p:tgtEl>
                                        <p:attrNameLst>
                                          <p:attrName>style.visibility</p:attrName>
                                        </p:attrNameLst>
                                      </p:cBhvr>
                                      <p:to>
                                        <p:strVal val="visible"/>
                                      </p:to>
                                    </p:set>
                                    <p:animEffect transition="in" filter="box(in)">
                                      <p:cBhvr>
                                        <p:cTn id="16" dur="500"/>
                                        <p:tgtEl>
                                          <p:spTgt spid="29704">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nodeType="clickEffect">
                                  <p:stCondLst>
                                    <p:cond delay="0"/>
                                  </p:stCondLst>
                                  <p:childTnLst>
                                    <p:set>
                                      <p:cBhvr>
                                        <p:cTn id="20" dur="1" fill="hold">
                                          <p:stCondLst>
                                            <p:cond delay="0"/>
                                          </p:stCondLst>
                                        </p:cTn>
                                        <p:tgtEl>
                                          <p:spTgt spid="29711">
                                            <p:txEl>
                                              <p:pRg st="0" end="0"/>
                                            </p:txEl>
                                          </p:spTgt>
                                        </p:tgtEl>
                                        <p:attrNameLst>
                                          <p:attrName>style.visibility</p:attrName>
                                        </p:attrNameLst>
                                      </p:cBhvr>
                                      <p:to>
                                        <p:strVal val="visible"/>
                                      </p:to>
                                    </p:set>
                                    <p:animEffect transition="in" filter="box(in)">
                                      <p:cBhvr>
                                        <p:cTn id="21" dur="500"/>
                                        <p:tgtEl>
                                          <p:spTgt spid="29711">
                                            <p:txEl>
                                              <p:pRg st="0" end="0"/>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29711">
                                            <p:txEl>
                                              <p:pRg st="1" end="1"/>
                                            </p:txEl>
                                          </p:spTgt>
                                        </p:tgtEl>
                                        <p:attrNameLst>
                                          <p:attrName>style.visibility</p:attrName>
                                        </p:attrNameLst>
                                      </p:cBhvr>
                                      <p:to>
                                        <p:strVal val="visible"/>
                                      </p:to>
                                    </p:set>
                                    <p:animEffect transition="in" filter="box(in)">
                                      <p:cBhvr>
                                        <p:cTn id="24" dur="500"/>
                                        <p:tgtEl>
                                          <p:spTgt spid="29711">
                                            <p:txEl>
                                              <p:pRg st="1" end="1"/>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29711">
                                            <p:txEl>
                                              <p:pRg st="2" end="2"/>
                                            </p:txEl>
                                          </p:spTgt>
                                        </p:tgtEl>
                                        <p:attrNameLst>
                                          <p:attrName>style.visibility</p:attrName>
                                        </p:attrNameLst>
                                      </p:cBhvr>
                                      <p:to>
                                        <p:strVal val="visible"/>
                                      </p:to>
                                    </p:set>
                                    <p:animEffect transition="in" filter="box(in)">
                                      <p:cBhvr>
                                        <p:cTn id="27" dur="500"/>
                                        <p:tgtEl>
                                          <p:spTgt spid="29711">
                                            <p:txEl>
                                              <p:pRg st="2" end="2"/>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29711">
                                            <p:txEl>
                                              <p:pRg st="3" end="3"/>
                                            </p:txEl>
                                          </p:spTgt>
                                        </p:tgtEl>
                                        <p:attrNameLst>
                                          <p:attrName>style.visibility</p:attrName>
                                        </p:attrNameLst>
                                      </p:cBhvr>
                                      <p:to>
                                        <p:strVal val="visible"/>
                                      </p:to>
                                    </p:set>
                                    <p:animEffect transition="in" filter="box(in)">
                                      <p:cBhvr>
                                        <p:cTn id="30" dur="500"/>
                                        <p:tgtEl>
                                          <p:spTgt spid="29711">
                                            <p:txEl>
                                              <p:pRg st="3" end="3"/>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29711">
                                            <p:txEl>
                                              <p:pRg st="4" end="4"/>
                                            </p:txEl>
                                          </p:spTgt>
                                        </p:tgtEl>
                                        <p:attrNameLst>
                                          <p:attrName>style.visibility</p:attrName>
                                        </p:attrNameLst>
                                      </p:cBhvr>
                                      <p:to>
                                        <p:strVal val="visible"/>
                                      </p:to>
                                    </p:set>
                                    <p:animEffect transition="in" filter="box(in)">
                                      <p:cBhvr>
                                        <p:cTn id="33" dur="500"/>
                                        <p:tgtEl>
                                          <p:spTgt spid="29711">
                                            <p:txEl>
                                              <p:pRg st="4" end="4"/>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29711">
                                            <p:txEl>
                                              <p:pRg st="5" end="5"/>
                                            </p:txEl>
                                          </p:spTgt>
                                        </p:tgtEl>
                                        <p:attrNameLst>
                                          <p:attrName>style.visibility</p:attrName>
                                        </p:attrNameLst>
                                      </p:cBhvr>
                                      <p:to>
                                        <p:strVal val="visible"/>
                                      </p:to>
                                    </p:set>
                                    <p:animEffect transition="in" filter="box(in)">
                                      <p:cBhvr>
                                        <p:cTn id="36" dur="500"/>
                                        <p:tgtEl>
                                          <p:spTgt spid="29711">
                                            <p:txEl>
                                              <p:pRg st="5" end="5"/>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29711">
                                            <p:txEl>
                                              <p:pRg st="6" end="6"/>
                                            </p:txEl>
                                          </p:spTgt>
                                        </p:tgtEl>
                                        <p:attrNameLst>
                                          <p:attrName>style.visibility</p:attrName>
                                        </p:attrNameLst>
                                      </p:cBhvr>
                                      <p:to>
                                        <p:strVal val="visible"/>
                                      </p:to>
                                    </p:set>
                                    <p:animEffect transition="in" filter="box(in)">
                                      <p:cBhvr>
                                        <p:cTn id="39" dur="500"/>
                                        <p:tgtEl>
                                          <p:spTgt spid="297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600200" y="2971800"/>
            <a:ext cx="1524000" cy="338138"/>
          </a:xfrm>
          <a:prstGeom prst="rect">
            <a:avLst/>
          </a:prstGeom>
          <a:noFill/>
          <a:ln w="9525">
            <a:noFill/>
            <a:miter lim="800000"/>
            <a:headEnd/>
            <a:tailEnd/>
          </a:ln>
        </p:spPr>
        <p:txBody>
          <a:bodyPr>
            <a:spAutoFit/>
          </a:bodyPr>
          <a:lstStyle/>
          <a:p>
            <a:pPr>
              <a:spcBef>
                <a:spcPct val="50000"/>
              </a:spcBef>
            </a:pPr>
            <a:endParaRPr lang="en-US" sz="1600"/>
          </a:p>
        </p:txBody>
      </p:sp>
      <p:sp>
        <p:nvSpPr>
          <p:cNvPr id="36867" name="Text Box 3"/>
          <p:cNvSpPr txBox="1">
            <a:spLocks noChangeArrowheads="1"/>
          </p:cNvSpPr>
          <p:nvPr/>
        </p:nvSpPr>
        <p:spPr bwMode="auto">
          <a:xfrm>
            <a:off x="304800" y="0"/>
            <a:ext cx="8610600" cy="1938338"/>
          </a:xfrm>
          <a:prstGeom prst="rect">
            <a:avLst/>
          </a:prstGeom>
          <a:noFill/>
          <a:ln w="9525">
            <a:noFill/>
            <a:miter lim="800000"/>
            <a:headEnd/>
            <a:tailEnd/>
          </a:ln>
        </p:spPr>
        <p:txBody>
          <a:bodyPr>
            <a:spAutoFit/>
          </a:bodyPr>
          <a:lstStyle/>
          <a:p>
            <a:pPr algn="ctr"/>
            <a:endParaRPr lang="en-US" sz="2400">
              <a:solidFill>
                <a:srgbClr val="000000"/>
              </a:solidFill>
            </a:endParaRPr>
          </a:p>
          <a:p>
            <a:r>
              <a:rPr lang="en-US" sz="2400">
                <a:solidFill>
                  <a:srgbClr val="000000"/>
                </a:solidFill>
              </a:rPr>
              <a:t>                                           </a:t>
            </a:r>
            <a:r>
              <a:rPr lang="en-US" sz="2400" u="sng">
                <a:solidFill>
                  <a:srgbClr val="000000"/>
                </a:solidFill>
              </a:rPr>
              <a:t>Chính tả</a:t>
            </a:r>
            <a:endParaRPr lang="en-US" sz="2400">
              <a:solidFill>
                <a:srgbClr val="000000"/>
              </a:solidFill>
            </a:endParaRPr>
          </a:p>
          <a:p>
            <a:r>
              <a:rPr lang="en-US" sz="2400">
                <a:solidFill>
                  <a:srgbClr val="000000"/>
                </a:solidFill>
              </a:rPr>
              <a:t>                          Nghe -Viết:Cha đẻ của chiếc lốp xe đạp</a:t>
            </a:r>
          </a:p>
          <a:p>
            <a:r>
              <a:rPr lang="en-US" sz="2400">
                <a:solidFill>
                  <a:srgbClr val="000000"/>
                </a:solidFill>
              </a:rPr>
              <a:t>                           Phân biệt : tr/ ch/, uôt / uôc</a:t>
            </a:r>
          </a:p>
          <a:p>
            <a:r>
              <a:rPr lang="en-US" sz="2400"/>
              <a:t>                 </a:t>
            </a:r>
          </a:p>
        </p:txBody>
      </p:sp>
      <p:sp>
        <p:nvSpPr>
          <p:cNvPr id="36868" name="Text Box 4"/>
          <p:cNvSpPr txBox="1">
            <a:spLocks noChangeArrowheads="1"/>
          </p:cNvSpPr>
          <p:nvPr/>
        </p:nvSpPr>
        <p:spPr bwMode="auto">
          <a:xfrm>
            <a:off x="1295400" y="1905000"/>
            <a:ext cx="6324600" cy="1016000"/>
          </a:xfrm>
          <a:prstGeom prst="rect">
            <a:avLst/>
          </a:prstGeom>
          <a:noFill/>
          <a:ln w="9525">
            <a:noFill/>
            <a:miter lim="800000"/>
            <a:headEnd/>
            <a:tailEnd/>
          </a:ln>
        </p:spPr>
        <p:txBody>
          <a:bodyPr>
            <a:spAutoFit/>
          </a:bodyPr>
          <a:lstStyle/>
          <a:p>
            <a:pPr>
              <a:spcBef>
                <a:spcPct val="50000"/>
              </a:spcBef>
            </a:pPr>
            <a:r>
              <a:rPr lang="en-US" sz="2400" u="sng"/>
              <a:t>Hoạt động 4</a:t>
            </a:r>
            <a:r>
              <a:rPr lang="en-US" sz="2400"/>
              <a:t>: Làm bài tập</a:t>
            </a:r>
          </a:p>
          <a:p>
            <a:pPr>
              <a:spcBef>
                <a:spcPct val="50000"/>
              </a:spcBef>
            </a:pPr>
            <a:endParaRPr lang="en-US" sz="2400"/>
          </a:p>
        </p:txBody>
      </p:sp>
      <p:sp>
        <p:nvSpPr>
          <p:cNvPr id="12293" name="Text Box 5"/>
          <p:cNvSpPr txBox="1">
            <a:spLocks noChangeArrowheads="1"/>
          </p:cNvSpPr>
          <p:nvPr/>
        </p:nvSpPr>
        <p:spPr bwMode="auto">
          <a:xfrm>
            <a:off x="1981200" y="4114800"/>
            <a:ext cx="1066800" cy="338138"/>
          </a:xfrm>
          <a:prstGeom prst="rect">
            <a:avLst/>
          </a:prstGeom>
          <a:noFill/>
          <a:ln w="9525">
            <a:noFill/>
            <a:miter lim="800000"/>
            <a:headEnd/>
            <a:tailEnd/>
          </a:ln>
        </p:spPr>
        <p:txBody>
          <a:bodyPr>
            <a:spAutoFit/>
          </a:bodyPr>
          <a:lstStyle/>
          <a:p>
            <a:pPr>
              <a:spcBef>
                <a:spcPct val="50000"/>
              </a:spcBef>
            </a:pPr>
            <a:endParaRPr lang="en-US" sz="1600"/>
          </a:p>
        </p:txBody>
      </p:sp>
      <p:sp>
        <p:nvSpPr>
          <p:cNvPr id="36870" name="Text Box 6"/>
          <p:cNvSpPr txBox="1">
            <a:spLocks noChangeArrowheads="1"/>
          </p:cNvSpPr>
          <p:nvPr/>
        </p:nvSpPr>
        <p:spPr bwMode="auto">
          <a:xfrm>
            <a:off x="533400" y="2514600"/>
            <a:ext cx="7467600" cy="3786188"/>
          </a:xfrm>
          <a:prstGeom prst="rect">
            <a:avLst/>
          </a:prstGeom>
          <a:noFill/>
          <a:ln w="9525">
            <a:noFill/>
            <a:miter lim="800000"/>
            <a:headEnd/>
            <a:tailEnd/>
          </a:ln>
        </p:spPr>
        <p:txBody>
          <a:bodyPr>
            <a:spAutoFit/>
          </a:bodyPr>
          <a:lstStyle/>
          <a:p>
            <a:pPr marL="342900" indent="-342900">
              <a:spcBef>
                <a:spcPct val="50000"/>
              </a:spcBef>
            </a:pPr>
            <a:r>
              <a:rPr lang="en-US" sz="2400"/>
              <a:t>             </a:t>
            </a:r>
            <a:r>
              <a:rPr lang="en-US" sz="2400" u="sng"/>
              <a:t>Bài 2:</a:t>
            </a:r>
            <a:r>
              <a:rPr lang="en-US" sz="2400"/>
              <a:t> Điền vào chỗ trống:</a:t>
            </a:r>
          </a:p>
          <a:p>
            <a:pPr marL="342900" indent="-342900">
              <a:spcBef>
                <a:spcPct val="50000"/>
              </a:spcBef>
            </a:pPr>
            <a:r>
              <a:rPr lang="en-US" sz="2400"/>
              <a:t>          a.   </a:t>
            </a:r>
            <a:r>
              <a:rPr lang="en-US" sz="2400">
                <a:solidFill>
                  <a:srgbClr val="0000FF"/>
                </a:solidFill>
              </a:rPr>
              <a:t>Ch</a:t>
            </a:r>
            <a:r>
              <a:rPr lang="en-US" sz="2400"/>
              <a:t>uyền </a:t>
            </a:r>
            <a:r>
              <a:rPr lang="en-US" sz="2400">
                <a:solidFill>
                  <a:srgbClr val="0000FF"/>
                </a:solidFill>
              </a:rPr>
              <a:t>tr</a:t>
            </a:r>
            <a:r>
              <a:rPr lang="en-US" sz="2400"/>
              <a:t>ong vòm lá</a:t>
            </a:r>
          </a:p>
          <a:p>
            <a:pPr marL="342900" indent="-342900">
              <a:spcBef>
                <a:spcPct val="50000"/>
              </a:spcBef>
            </a:pPr>
            <a:r>
              <a:rPr lang="en-US" sz="2400"/>
              <a:t>               </a:t>
            </a:r>
            <a:r>
              <a:rPr lang="en-US" sz="2400">
                <a:solidFill>
                  <a:srgbClr val="0000FF"/>
                </a:solidFill>
              </a:rPr>
              <a:t>Ch</a:t>
            </a:r>
            <a:r>
              <a:rPr lang="en-US" sz="2400"/>
              <a:t>im có gì vui</a:t>
            </a:r>
          </a:p>
          <a:p>
            <a:pPr marL="342900" indent="-342900">
              <a:spcBef>
                <a:spcPct val="50000"/>
              </a:spcBef>
            </a:pPr>
            <a:r>
              <a:rPr lang="en-US" sz="2400"/>
              <a:t>               Mà nghe ríu rít</a:t>
            </a:r>
          </a:p>
          <a:p>
            <a:pPr marL="342900" indent="-342900">
              <a:spcBef>
                <a:spcPct val="50000"/>
              </a:spcBef>
            </a:pPr>
            <a:r>
              <a:rPr lang="en-US" sz="2400"/>
              <a:t>               Như </a:t>
            </a:r>
            <a:r>
              <a:rPr lang="en-US" sz="2400">
                <a:solidFill>
                  <a:srgbClr val="0000FF"/>
                </a:solidFill>
              </a:rPr>
              <a:t>tr</a:t>
            </a:r>
            <a:r>
              <a:rPr lang="en-US" sz="2400"/>
              <a:t>ẻ reo cười?</a:t>
            </a:r>
          </a:p>
          <a:p>
            <a:pPr marL="342900" indent="-342900">
              <a:spcBef>
                <a:spcPct val="50000"/>
              </a:spcBef>
            </a:pPr>
            <a:r>
              <a:rPr lang="en-US" sz="2400"/>
              <a:t>                                                Nguyễn Bao</a:t>
            </a:r>
          </a:p>
          <a:p>
            <a:pPr marL="342900" indent="-342900">
              <a:spcBef>
                <a:spcPct val="50000"/>
              </a:spcBef>
            </a:pPr>
            <a:r>
              <a:rPr lang="en-US" sz="24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Effect transition="in" filter="box(in)">
                                      <p:cBhvr>
                                        <p:cTn id="7" dur="500"/>
                                        <p:tgtEl>
                                          <p:spTgt spid="36867">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6867">
                                            <p:txEl>
                                              <p:pRg st="2" end="2"/>
                                            </p:txEl>
                                          </p:spTgt>
                                        </p:tgtEl>
                                        <p:attrNameLst>
                                          <p:attrName>style.visibility</p:attrName>
                                        </p:attrNameLst>
                                      </p:cBhvr>
                                      <p:to>
                                        <p:strVal val="visible"/>
                                      </p:to>
                                    </p:set>
                                    <p:animEffect transition="in" filter="box(in)">
                                      <p:cBhvr>
                                        <p:cTn id="10" dur="500"/>
                                        <p:tgtEl>
                                          <p:spTgt spid="36867">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6867">
                                            <p:txEl>
                                              <p:pRg st="3" end="3"/>
                                            </p:txEl>
                                          </p:spTgt>
                                        </p:tgtEl>
                                        <p:attrNameLst>
                                          <p:attrName>style.visibility</p:attrName>
                                        </p:attrNameLst>
                                      </p:cBhvr>
                                      <p:to>
                                        <p:strVal val="visible"/>
                                      </p:to>
                                    </p:set>
                                    <p:animEffect transition="in" filter="box(in)">
                                      <p:cBhvr>
                                        <p:cTn id="13" dur="500"/>
                                        <p:tgtEl>
                                          <p:spTgt spid="36867">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6867">
                                            <p:txEl>
                                              <p:pRg st="4" end="4"/>
                                            </p:txEl>
                                          </p:spTgt>
                                        </p:tgtEl>
                                        <p:attrNameLst>
                                          <p:attrName>style.visibility</p:attrName>
                                        </p:attrNameLst>
                                      </p:cBhvr>
                                      <p:to>
                                        <p:strVal val="visible"/>
                                      </p:to>
                                    </p:set>
                                    <p:animEffect transition="in" filter="box(in)">
                                      <p:cBhvr>
                                        <p:cTn id="16" dur="500"/>
                                        <p:tgtEl>
                                          <p:spTgt spid="36867">
                                            <p:txEl>
                                              <p:pRg st="4" end="4"/>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6868"/>
                                        </p:tgtEl>
                                        <p:attrNameLst>
                                          <p:attrName>style.visibility</p:attrName>
                                        </p:attrNameLst>
                                      </p:cBhvr>
                                      <p:to>
                                        <p:strVal val="visible"/>
                                      </p:to>
                                    </p:set>
                                    <p:animEffect transition="in" filter="box(in)">
                                      <p:cBhvr>
                                        <p:cTn id="19" dur="500"/>
                                        <p:tgtEl>
                                          <p:spTgt spid="36868"/>
                                        </p:tgtEl>
                                      </p:cBhvr>
                                    </p:animEffect>
                                  </p:childTnLst>
                                </p:cTn>
                              </p:par>
                              <p:par>
                                <p:cTn id="20" presetID="4" presetClass="entr" presetSubtype="16" fill="hold" nodeType="withEffect">
                                  <p:stCondLst>
                                    <p:cond delay="0"/>
                                  </p:stCondLst>
                                  <p:childTnLst>
                                    <p:set>
                                      <p:cBhvr>
                                        <p:cTn id="21" dur="1" fill="hold">
                                          <p:stCondLst>
                                            <p:cond delay="0"/>
                                          </p:stCondLst>
                                        </p:cTn>
                                        <p:tgtEl>
                                          <p:spTgt spid="36870">
                                            <p:txEl>
                                              <p:pRg st="0" end="0"/>
                                            </p:txEl>
                                          </p:spTgt>
                                        </p:tgtEl>
                                        <p:attrNameLst>
                                          <p:attrName>style.visibility</p:attrName>
                                        </p:attrNameLst>
                                      </p:cBhvr>
                                      <p:to>
                                        <p:strVal val="visible"/>
                                      </p:to>
                                    </p:set>
                                    <p:animEffect transition="in" filter="box(in)">
                                      <p:cBhvr>
                                        <p:cTn id="22" dur="500"/>
                                        <p:tgtEl>
                                          <p:spTgt spid="36870">
                                            <p:txEl>
                                              <p:pRg st="0" end="0"/>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6870">
                                            <p:txEl>
                                              <p:pRg st="1" end="1"/>
                                            </p:txEl>
                                          </p:spTgt>
                                        </p:tgtEl>
                                        <p:attrNameLst>
                                          <p:attrName>style.visibility</p:attrName>
                                        </p:attrNameLst>
                                      </p:cBhvr>
                                      <p:to>
                                        <p:strVal val="visible"/>
                                      </p:to>
                                    </p:set>
                                    <p:animEffect transition="in" filter="box(in)">
                                      <p:cBhvr>
                                        <p:cTn id="25" dur="500"/>
                                        <p:tgtEl>
                                          <p:spTgt spid="36870">
                                            <p:txEl>
                                              <p:pRg st="1" end="1"/>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6870">
                                            <p:txEl>
                                              <p:pRg st="2" end="2"/>
                                            </p:txEl>
                                          </p:spTgt>
                                        </p:tgtEl>
                                        <p:attrNameLst>
                                          <p:attrName>style.visibility</p:attrName>
                                        </p:attrNameLst>
                                      </p:cBhvr>
                                      <p:to>
                                        <p:strVal val="visible"/>
                                      </p:to>
                                    </p:set>
                                    <p:animEffect transition="in" filter="box(in)">
                                      <p:cBhvr>
                                        <p:cTn id="28" dur="500"/>
                                        <p:tgtEl>
                                          <p:spTgt spid="36870">
                                            <p:txEl>
                                              <p:pRg st="2" end="2"/>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6870">
                                            <p:txEl>
                                              <p:pRg st="3" end="3"/>
                                            </p:txEl>
                                          </p:spTgt>
                                        </p:tgtEl>
                                        <p:attrNameLst>
                                          <p:attrName>style.visibility</p:attrName>
                                        </p:attrNameLst>
                                      </p:cBhvr>
                                      <p:to>
                                        <p:strVal val="visible"/>
                                      </p:to>
                                    </p:set>
                                    <p:animEffect transition="in" filter="box(in)">
                                      <p:cBhvr>
                                        <p:cTn id="31" dur="500"/>
                                        <p:tgtEl>
                                          <p:spTgt spid="36870">
                                            <p:txEl>
                                              <p:pRg st="3" end="3"/>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36870">
                                            <p:txEl>
                                              <p:pRg st="4" end="4"/>
                                            </p:txEl>
                                          </p:spTgt>
                                        </p:tgtEl>
                                        <p:attrNameLst>
                                          <p:attrName>style.visibility</p:attrName>
                                        </p:attrNameLst>
                                      </p:cBhvr>
                                      <p:to>
                                        <p:strVal val="visible"/>
                                      </p:to>
                                    </p:set>
                                    <p:animEffect transition="in" filter="box(in)">
                                      <p:cBhvr>
                                        <p:cTn id="34" dur="500"/>
                                        <p:tgtEl>
                                          <p:spTgt spid="36870">
                                            <p:txEl>
                                              <p:pRg st="4" end="4"/>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36870">
                                            <p:txEl>
                                              <p:pRg st="5" end="5"/>
                                            </p:txEl>
                                          </p:spTgt>
                                        </p:tgtEl>
                                        <p:attrNameLst>
                                          <p:attrName>style.visibility</p:attrName>
                                        </p:attrNameLst>
                                      </p:cBhvr>
                                      <p:to>
                                        <p:strVal val="visible"/>
                                      </p:to>
                                    </p:set>
                                    <p:animEffect transition="in" filter="box(in)">
                                      <p:cBhvr>
                                        <p:cTn id="37" dur="500"/>
                                        <p:tgtEl>
                                          <p:spTgt spid="368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US" sz="4000" smtClean="0"/>
          </a:p>
        </p:txBody>
      </p:sp>
      <p:sp>
        <p:nvSpPr>
          <p:cNvPr id="13315" name="Rectangle 3"/>
          <p:cNvSpPr>
            <a:spLocks noGrp="1" noChangeArrowheads="1"/>
          </p:cNvSpPr>
          <p:nvPr>
            <p:ph type="body" idx="1"/>
          </p:nvPr>
        </p:nvSpPr>
        <p:spPr/>
        <p:txBody>
          <a:bodyPr/>
          <a:lstStyle/>
          <a:p>
            <a:pPr eaLnBrk="1" hangingPunct="1"/>
            <a:endParaRPr lang="en-US" sz="2800" smtClean="0">
              <a:latin typeface="Arial" charset="0"/>
            </a:endParaRPr>
          </a:p>
        </p:txBody>
      </p:sp>
      <p:pic>
        <p:nvPicPr>
          <p:cNvPr id="13316" name="Picture 4" descr="Hinh nen (Flowers)"/>
          <p:cNvPicPr>
            <a:picLocks noChangeAspect="1" noChangeArrowheads="1"/>
          </p:cNvPicPr>
          <p:nvPr/>
        </p:nvPicPr>
        <p:blipFill>
          <a:blip r:embed="rId2">
            <a:lum bright="78000"/>
          </a:blip>
          <a:srcRect/>
          <a:stretch>
            <a:fillRect/>
          </a:stretch>
        </p:blipFill>
        <p:spPr bwMode="auto">
          <a:xfrm>
            <a:off x="0" y="-533400"/>
            <a:ext cx="9144000" cy="7162800"/>
          </a:xfrm>
          <a:prstGeom prst="rect">
            <a:avLst/>
          </a:prstGeom>
          <a:noFill/>
          <a:ln w="9525">
            <a:noFill/>
            <a:miter lim="800000"/>
            <a:headEnd/>
            <a:tailEnd/>
          </a:ln>
        </p:spPr>
      </p:pic>
      <p:sp>
        <p:nvSpPr>
          <p:cNvPr id="27653" name="Text Box 5"/>
          <p:cNvSpPr txBox="1">
            <a:spLocks noChangeArrowheads="1"/>
          </p:cNvSpPr>
          <p:nvPr/>
        </p:nvSpPr>
        <p:spPr bwMode="auto">
          <a:xfrm>
            <a:off x="0" y="0"/>
            <a:ext cx="8839200" cy="1938338"/>
          </a:xfrm>
          <a:prstGeom prst="rect">
            <a:avLst/>
          </a:prstGeom>
          <a:noFill/>
          <a:ln w="9525">
            <a:noFill/>
            <a:miter lim="800000"/>
            <a:headEnd/>
            <a:tailEnd/>
          </a:ln>
        </p:spPr>
        <p:txBody>
          <a:bodyPr>
            <a:spAutoFit/>
          </a:bodyPr>
          <a:lstStyle/>
          <a:p>
            <a:r>
              <a:rPr lang="en-US" sz="2400">
                <a:solidFill>
                  <a:srgbClr val="000000"/>
                </a:solidFill>
              </a:rPr>
              <a:t>                     </a:t>
            </a:r>
          </a:p>
          <a:p>
            <a:r>
              <a:rPr lang="en-US" sz="2400">
                <a:solidFill>
                  <a:srgbClr val="000000"/>
                </a:solidFill>
              </a:rPr>
              <a:t>                                           </a:t>
            </a:r>
            <a:r>
              <a:rPr lang="en-US" sz="2400" u="sng">
                <a:solidFill>
                  <a:srgbClr val="000000"/>
                </a:solidFill>
              </a:rPr>
              <a:t>Chính tả</a:t>
            </a:r>
            <a:endParaRPr lang="en-US" sz="2400">
              <a:solidFill>
                <a:srgbClr val="000000"/>
              </a:solidFill>
            </a:endParaRPr>
          </a:p>
          <a:p>
            <a:r>
              <a:rPr lang="en-US" sz="2400">
                <a:solidFill>
                  <a:srgbClr val="000000"/>
                </a:solidFill>
              </a:rPr>
              <a:t>                          Nghe -Viết:Cha đẻ của chiếc lốp xe đạp</a:t>
            </a:r>
          </a:p>
          <a:p>
            <a:r>
              <a:rPr lang="en-US" sz="2400">
                <a:solidFill>
                  <a:srgbClr val="000000"/>
                </a:solidFill>
              </a:rPr>
              <a:t>                           Phân biệt : tr/ ch/, uôt / uôc</a:t>
            </a:r>
          </a:p>
          <a:p>
            <a:r>
              <a:rPr lang="en-US" sz="2400">
                <a:solidFill>
                  <a:srgbClr val="000000"/>
                </a:solidFill>
              </a:rPr>
              <a:t> </a:t>
            </a:r>
          </a:p>
        </p:txBody>
      </p:sp>
      <p:sp>
        <p:nvSpPr>
          <p:cNvPr id="13318" name="Text Box 7"/>
          <p:cNvSpPr txBox="1">
            <a:spLocks noChangeArrowheads="1"/>
          </p:cNvSpPr>
          <p:nvPr/>
        </p:nvSpPr>
        <p:spPr bwMode="auto">
          <a:xfrm>
            <a:off x="1905000" y="1600200"/>
            <a:ext cx="5867400" cy="461963"/>
          </a:xfrm>
          <a:prstGeom prst="rect">
            <a:avLst/>
          </a:prstGeom>
          <a:noFill/>
          <a:ln w="9525">
            <a:noFill/>
            <a:miter lim="800000"/>
            <a:headEnd/>
            <a:tailEnd/>
          </a:ln>
        </p:spPr>
        <p:txBody>
          <a:bodyPr>
            <a:spAutoFit/>
          </a:bodyPr>
          <a:lstStyle/>
          <a:p>
            <a:pPr>
              <a:spcBef>
                <a:spcPct val="50000"/>
              </a:spcBef>
            </a:pPr>
            <a:endParaRPr lang="en-US" sz="2400"/>
          </a:p>
        </p:txBody>
      </p:sp>
      <p:sp>
        <p:nvSpPr>
          <p:cNvPr id="27657" name="Text Box 9"/>
          <p:cNvSpPr txBox="1">
            <a:spLocks noChangeArrowheads="1"/>
          </p:cNvSpPr>
          <p:nvPr/>
        </p:nvSpPr>
        <p:spPr bwMode="auto">
          <a:xfrm>
            <a:off x="1219200" y="2057400"/>
            <a:ext cx="6400800" cy="461963"/>
          </a:xfrm>
          <a:prstGeom prst="rect">
            <a:avLst/>
          </a:prstGeom>
          <a:noFill/>
          <a:ln w="9525">
            <a:noFill/>
            <a:miter lim="800000"/>
            <a:headEnd/>
            <a:tailEnd/>
          </a:ln>
        </p:spPr>
        <p:txBody>
          <a:bodyPr>
            <a:spAutoFit/>
          </a:bodyPr>
          <a:lstStyle/>
          <a:p>
            <a:pPr>
              <a:spcBef>
                <a:spcPct val="50000"/>
              </a:spcBef>
            </a:pPr>
            <a:r>
              <a:rPr lang="en-US" sz="2400" u="sng"/>
              <a:t>Hoạt động 4</a:t>
            </a:r>
            <a:r>
              <a:rPr lang="en-US" sz="2400"/>
              <a:t>: Làm bài tập</a:t>
            </a:r>
          </a:p>
        </p:txBody>
      </p:sp>
      <p:sp>
        <p:nvSpPr>
          <p:cNvPr id="13320" name="Text Box 11"/>
          <p:cNvSpPr txBox="1">
            <a:spLocks noChangeArrowheads="1"/>
          </p:cNvSpPr>
          <p:nvPr/>
        </p:nvSpPr>
        <p:spPr bwMode="auto">
          <a:xfrm>
            <a:off x="762000" y="3810000"/>
            <a:ext cx="6324600" cy="338138"/>
          </a:xfrm>
          <a:prstGeom prst="rect">
            <a:avLst/>
          </a:prstGeom>
          <a:noFill/>
          <a:ln w="9525">
            <a:noFill/>
            <a:miter lim="800000"/>
            <a:headEnd/>
            <a:tailEnd/>
          </a:ln>
        </p:spPr>
        <p:txBody>
          <a:bodyPr>
            <a:spAutoFit/>
          </a:bodyPr>
          <a:lstStyle/>
          <a:p>
            <a:pPr>
              <a:spcBef>
                <a:spcPct val="50000"/>
              </a:spcBef>
            </a:pPr>
            <a:endParaRPr lang="en-US" sz="1600"/>
          </a:p>
        </p:txBody>
      </p:sp>
      <p:sp>
        <p:nvSpPr>
          <p:cNvPr id="27660" name="Text Box 12"/>
          <p:cNvSpPr txBox="1">
            <a:spLocks noChangeArrowheads="1"/>
          </p:cNvSpPr>
          <p:nvPr/>
        </p:nvSpPr>
        <p:spPr bwMode="auto">
          <a:xfrm>
            <a:off x="990600" y="2743200"/>
            <a:ext cx="7772400" cy="3232150"/>
          </a:xfrm>
          <a:prstGeom prst="rect">
            <a:avLst/>
          </a:prstGeom>
          <a:noFill/>
          <a:ln w="9525">
            <a:noFill/>
            <a:miter lim="800000"/>
            <a:headEnd/>
            <a:tailEnd/>
          </a:ln>
        </p:spPr>
        <p:txBody>
          <a:bodyPr>
            <a:spAutoFit/>
          </a:bodyPr>
          <a:lstStyle/>
          <a:p>
            <a:pPr>
              <a:spcBef>
                <a:spcPct val="50000"/>
              </a:spcBef>
            </a:pPr>
            <a:r>
              <a:rPr lang="en-US" sz="2400"/>
              <a:t>  </a:t>
            </a:r>
            <a:r>
              <a:rPr lang="en-US" sz="2400" u="sng"/>
              <a:t>Bài 2.</a:t>
            </a:r>
            <a:r>
              <a:rPr lang="en-US" sz="2400"/>
              <a:t> Điền vào chỗ trống:</a:t>
            </a:r>
          </a:p>
          <a:p>
            <a:pPr>
              <a:spcBef>
                <a:spcPct val="50000"/>
              </a:spcBef>
            </a:pPr>
            <a:r>
              <a:rPr lang="en-US" sz="2400"/>
              <a:t>             </a:t>
            </a:r>
            <a:r>
              <a:rPr lang="en-US" sz="2400" b="1"/>
              <a:t>b. uôt hay uôc?</a:t>
            </a:r>
          </a:p>
          <a:p>
            <a:pPr>
              <a:spcBef>
                <a:spcPct val="50000"/>
              </a:spcBef>
            </a:pPr>
            <a:r>
              <a:rPr lang="en-US" sz="2400"/>
              <a:t>                    - Cày sâu c... bẫm.</a:t>
            </a:r>
          </a:p>
          <a:p>
            <a:pPr>
              <a:spcBef>
                <a:spcPct val="50000"/>
              </a:spcBef>
            </a:pPr>
            <a:r>
              <a:rPr lang="en-US" sz="2400"/>
              <a:t>                    -  Mua dây b... mình.</a:t>
            </a:r>
          </a:p>
          <a:p>
            <a:pPr>
              <a:spcBef>
                <a:spcPct val="50000"/>
              </a:spcBef>
            </a:pPr>
            <a:r>
              <a:rPr lang="en-US" sz="2400"/>
              <a:t>                    -  Th... hay tay đảm.</a:t>
            </a:r>
          </a:p>
          <a:p>
            <a:pPr>
              <a:spcBef>
                <a:spcPct val="50000"/>
              </a:spcBef>
            </a:pPr>
            <a:r>
              <a:rPr lang="en-US" sz="2400"/>
              <a:t>                    - Ch... gặm chân mèo.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box(in)">
                                      <p:cBhvr>
                                        <p:cTn id="7" dur="500"/>
                                        <p:tgtEl>
                                          <p:spTgt spid="2765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7653">
                                            <p:txEl>
                                              <p:pRg st="1" end="1"/>
                                            </p:txEl>
                                          </p:spTgt>
                                        </p:tgtEl>
                                        <p:attrNameLst>
                                          <p:attrName>style.visibility</p:attrName>
                                        </p:attrNameLst>
                                      </p:cBhvr>
                                      <p:to>
                                        <p:strVal val="visible"/>
                                      </p:to>
                                    </p:set>
                                    <p:animEffect transition="in" filter="box(in)">
                                      <p:cBhvr>
                                        <p:cTn id="10" dur="500"/>
                                        <p:tgtEl>
                                          <p:spTgt spid="2765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7653">
                                            <p:txEl>
                                              <p:pRg st="2" end="2"/>
                                            </p:txEl>
                                          </p:spTgt>
                                        </p:tgtEl>
                                        <p:attrNameLst>
                                          <p:attrName>style.visibility</p:attrName>
                                        </p:attrNameLst>
                                      </p:cBhvr>
                                      <p:to>
                                        <p:strVal val="visible"/>
                                      </p:to>
                                    </p:set>
                                    <p:animEffect transition="in" filter="box(in)">
                                      <p:cBhvr>
                                        <p:cTn id="13" dur="500"/>
                                        <p:tgtEl>
                                          <p:spTgt spid="2765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7653">
                                            <p:txEl>
                                              <p:pRg st="3" end="3"/>
                                            </p:txEl>
                                          </p:spTgt>
                                        </p:tgtEl>
                                        <p:attrNameLst>
                                          <p:attrName>style.visibility</p:attrName>
                                        </p:attrNameLst>
                                      </p:cBhvr>
                                      <p:to>
                                        <p:strVal val="visible"/>
                                      </p:to>
                                    </p:set>
                                    <p:animEffect transition="in" filter="box(in)">
                                      <p:cBhvr>
                                        <p:cTn id="16" dur="500"/>
                                        <p:tgtEl>
                                          <p:spTgt spid="27653">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7657"/>
                                        </p:tgtEl>
                                        <p:attrNameLst>
                                          <p:attrName>style.visibility</p:attrName>
                                        </p:attrNameLst>
                                      </p:cBhvr>
                                      <p:to>
                                        <p:strVal val="visible"/>
                                      </p:to>
                                    </p:set>
                                    <p:animEffect transition="in" filter="box(in)">
                                      <p:cBhvr>
                                        <p:cTn id="19" dur="500"/>
                                        <p:tgtEl>
                                          <p:spTgt spid="27657"/>
                                        </p:tgtEl>
                                      </p:cBhvr>
                                    </p:animEffect>
                                  </p:childTnLst>
                                </p:cTn>
                              </p:par>
                              <p:par>
                                <p:cTn id="20" presetID="4" presetClass="entr" presetSubtype="16" fill="hold" nodeType="withEffect">
                                  <p:stCondLst>
                                    <p:cond delay="0"/>
                                  </p:stCondLst>
                                  <p:childTnLst>
                                    <p:set>
                                      <p:cBhvr>
                                        <p:cTn id="21" dur="1" fill="hold">
                                          <p:stCondLst>
                                            <p:cond delay="0"/>
                                          </p:stCondLst>
                                        </p:cTn>
                                        <p:tgtEl>
                                          <p:spTgt spid="27660">
                                            <p:txEl>
                                              <p:pRg st="0" end="0"/>
                                            </p:txEl>
                                          </p:spTgt>
                                        </p:tgtEl>
                                        <p:attrNameLst>
                                          <p:attrName>style.visibility</p:attrName>
                                        </p:attrNameLst>
                                      </p:cBhvr>
                                      <p:to>
                                        <p:strVal val="visible"/>
                                      </p:to>
                                    </p:set>
                                    <p:animEffect transition="in" filter="box(in)">
                                      <p:cBhvr>
                                        <p:cTn id="22" dur="500"/>
                                        <p:tgtEl>
                                          <p:spTgt spid="27660">
                                            <p:txEl>
                                              <p:pRg st="0" end="0"/>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27660">
                                            <p:txEl>
                                              <p:pRg st="1" end="1"/>
                                            </p:txEl>
                                          </p:spTgt>
                                        </p:tgtEl>
                                        <p:attrNameLst>
                                          <p:attrName>style.visibility</p:attrName>
                                        </p:attrNameLst>
                                      </p:cBhvr>
                                      <p:to>
                                        <p:strVal val="visible"/>
                                      </p:to>
                                    </p:set>
                                    <p:animEffect transition="in" filter="box(in)">
                                      <p:cBhvr>
                                        <p:cTn id="25" dur="500"/>
                                        <p:tgtEl>
                                          <p:spTgt spid="27660">
                                            <p:txEl>
                                              <p:pRg st="1" end="1"/>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27660">
                                            <p:txEl>
                                              <p:pRg st="2" end="2"/>
                                            </p:txEl>
                                          </p:spTgt>
                                        </p:tgtEl>
                                        <p:attrNameLst>
                                          <p:attrName>style.visibility</p:attrName>
                                        </p:attrNameLst>
                                      </p:cBhvr>
                                      <p:to>
                                        <p:strVal val="visible"/>
                                      </p:to>
                                    </p:set>
                                    <p:animEffect transition="in" filter="box(in)">
                                      <p:cBhvr>
                                        <p:cTn id="28" dur="500"/>
                                        <p:tgtEl>
                                          <p:spTgt spid="27660">
                                            <p:txEl>
                                              <p:pRg st="2" end="2"/>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27660">
                                            <p:txEl>
                                              <p:pRg st="3" end="3"/>
                                            </p:txEl>
                                          </p:spTgt>
                                        </p:tgtEl>
                                        <p:attrNameLst>
                                          <p:attrName>style.visibility</p:attrName>
                                        </p:attrNameLst>
                                      </p:cBhvr>
                                      <p:to>
                                        <p:strVal val="visible"/>
                                      </p:to>
                                    </p:set>
                                    <p:animEffect transition="in" filter="box(in)">
                                      <p:cBhvr>
                                        <p:cTn id="31" dur="500"/>
                                        <p:tgtEl>
                                          <p:spTgt spid="27660">
                                            <p:txEl>
                                              <p:pRg st="3" end="3"/>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27660">
                                            <p:txEl>
                                              <p:pRg st="4" end="4"/>
                                            </p:txEl>
                                          </p:spTgt>
                                        </p:tgtEl>
                                        <p:attrNameLst>
                                          <p:attrName>style.visibility</p:attrName>
                                        </p:attrNameLst>
                                      </p:cBhvr>
                                      <p:to>
                                        <p:strVal val="visible"/>
                                      </p:to>
                                    </p:set>
                                    <p:animEffect transition="in" filter="box(in)">
                                      <p:cBhvr>
                                        <p:cTn id="34" dur="500"/>
                                        <p:tgtEl>
                                          <p:spTgt spid="27660">
                                            <p:txEl>
                                              <p:pRg st="4" end="4"/>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27660">
                                            <p:txEl>
                                              <p:pRg st="5" end="5"/>
                                            </p:txEl>
                                          </p:spTgt>
                                        </p:tgtEl>
                                        <p:attrNameLst>
                                          <p:attrName>style.visibility</p:attrName>
                                        </p:attrNameLst>
                                      </p:cBhvr>
                                      <p:to>
                                        <p:strVal val="visible"/>
                                      </p:to>
                                    </p:set>
                                    <p:animEffect transition="in" filter="box(in)">
                                      <p:cBhvr>
                                        <p:cTn id="37" dur="500"/>
                                        <p:tgtEl>
                                          <p:spTgt spid="2766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sz="4000" smtClean="0"/>
          </a:p>
        </p:txBody>
      </p:sp>
      <p:sp>
        <p:nvSpPr>
          <p:cNvPr id="14339" name="Rectangle 3"/>
          <p:cNvSpPr>
            <a:spLocks noGrp="1" noChangeArrowheads="1"/>
          </p:cNvSpPr>
          <p:nvPr>
            <p:ph type="body" idx="1"/>
          </p:nvPr>
        </p:nvSpPr>
        <p:spPr/>
        <p:txBody>
          <a:bodyPr/>
          <a:lstStyle/>
          <a:p>
            <a:pPr eaLnBrk="1" hangingPunct="1"/>
            <a:endParaRPr lang="en-US" sz="2800" smtClean="0">
              <a:latin typeface="Arial" charset="0"/>
            </a:endParaRPr>
          </a:p>
        </p:txBody>
      </p:sp>
      <p:pic>
        <p:nvPicPr>
          <p:cNvPr id="14340" name="Picture 4" descr="Hinh nen (Flowers)"/>
          <p:cNvPicPr>
            <a:picLocks noChangeAspect="1" noChangeArrowheads="1"/>
          </p:cNvPicPr>
          <p:nvPr/>
        </p:nvPicPr>
        <p:blipFill>
          <a:blip r:embed="rId2">
            <a:lum bright="78000"/>
          </a:blip>
          <a:srcRect/>
          <a:stretch>
            <a:fillRect/>
          </a:stretch>
        </p:blipFill>
        <p:spPr bwMode="auto">
          <a:xfrm>
            <a:off x="0" y="-533400"/>
            <a:ext cx="9144000" cy="7162800"/>
          </a:xfrm>
          <a:prstGeom prst="rect">
            <a:avLst/>
          </a:prstGeom>
          <a:noFill/>
          <a:ln w="9525">
            <a:noFill/>
            <a:miter lim="800000"/>
            <a:headEnd/>
            <a:tailEnd/>
          </a:ln>
        </p:spPr>
      </p:pic>
      <p:sp>
        <p:nvSpPr>
          <p:cNvPr id="39941" name="Text Box 5"/>
          <p:cNvSpPr txBox="1">
            <a:spLocks noChangeArrowheads="1"/>
          </p:cNvSpPr>
          <p:nvPr/>
        </p:nvSpPr>
        <p:spPr bwMode="auto">
          <a:xfrm>
            <a:off x="0" y="0"/>
            <a:ext cx="8839200" cy="1938338"/>
          </a:xfrm>
          <a:prstGeom prst="rect">
            <a:avLst/>
          </a:prstGeom>
          <a:noFill/>
          <a:ln w="9525">
            <a:noFill/>
            <a:miter lim="800000"/>
            <a:headEnd/>
            <a:tailEnd/>
          </a:ln>
        </p:spPr>
        <p:txBody>
          <a:bodyPr>
            <a:spAutoFit/>
          </a:bodyPr>
          <a:lstStyle/>
          <a:p>
            <a:r>
              <a:rPr lang="en-US" sz="2400">
                <a:solidFill>
                  <a:srgbClr val="000000"/>
                </a:solidFill>
              </a:rPr>
              <a:t>                     </a:t>
            </a:r>
          </a:p>
          <a:p>
            <a:r>
              <a:rPr lang="en-US" sz="2400">
                <a:solidFill>
                  <a:srgbClr val="000000"/>
                </a:solidFill>
              </a:rPr>
              <a:t>                                           </a:t>
            </a:r>
            <a:r>
              <a:rPr lang="en-US" sz="2400" u="sng">
                <a:solidFill>
                  <a:srgbClr val="000000"/>
                </a:solidFill>
              </a:rPr>
              <a:t>Chính tả</a:t>
            </a:r>
            <a:endParaRPr lang="en-US" sz="2400">
              <a:solidFill>
                <a:srgbClr val="000000"/>
              </a:solidFill>
            </a:endParaRPr>
          </a:p>
          <a:p>
            <a:r>
              <a:rPr lang="en-US" sz="2400">
                <a:solidFill>
                  <a:srgbClr val="000000"/>
                </a:solidFill>
              </a:rPr>
              <a:t>                          Nghe -Viết:Cha đẻ của chiếc lốp xe đạp</a:t>
            </a:r>
          </a:p>
          <a:p>
            <a:r>
              <a:rPr lang="en-US" sz="2400">
                <a:solidFill>
                  <a:srgbClr val="000000"/>
                </a:solidFill>
              </a:rPr>
              <a:t>                           Phân biệt : tr/ ch/, uôt / uôc</a:t>
            </a:r>
          </a:p>
          <a:p>
            <a:r>
              <a:rPr lang="en-US" sz="2400">
                <a:solidFill>
                  <a:srgbClr val="000000"/>
                </a:solidFill>
              </a:rPr>
              <a:t> </a:t>
            </a:r>
          </a:p>
        </p:txBody>
      </p:sp>
      <p:sp>
        <p:nvSpPr>
          <p:cNvPr id="14342" name="Text Box 6"/>
          <p:cNvSpPr txBox="1">
            <a:spLocks noChangeArrowheads="1"/>
          </p:cNvSpPr>
          <p:nvPr/>
        </p:nvSpPr>
        <p:spPr bwMode="auto">
          <a:xfrm>
            <a:off x="1905000" y="1600200"/>
            <a:ext cx="5867400" cy="461963"/>
          </a:xfrm>
          <a:prstGeom prst="rect">
            <a:avLst/>
          </a:prstGeom>
          <a:noFill/>
          <a:ln w="9525">
            <a:noFill/>
            <a:miter lim="800000"/>
            <a:headEnd/>
            <a:tailEnd/>
          </a:ln>
        </p:spPr>
        <p:txBody>
          <a:bodyPr>
            <a:spAutoFit/>
          </a:bodyPr>
          <a:lstStyle/>
          <a:p>
            <a:pPr>
              <a:spcBef>
                <a:spcPct val="50000"/>
              </a:spcBef>
            </a:pPr>
            <a:endParaRPr lang="en-US" sz="2400"/>
          </a:p>
        </p:txBody>
      </p:sp>
      <p:sp>
        <p:nvSpPr>
          <p:cNvPr id="39943" name="Text Box 7"/>
          <p:cNvSpPr txBox="1">
            <a:spLocks noChangeArrowheads="1"/>
          </p:cNvSpPr>
          <p:nvPr/>
        </p:nvSpPr>
        <p:spPr bwMode="auto">
          <a:xfrm>
            <a:off x="1219200" y="2057400"/>
            <a:ext cx="6400800" cy="461963"/>
          </a:xfrm>
          <a:prstGeom prst="rect">
            <a:avLst/>
          </a:prstGeom>
          <a:noFill/>
          <a:ln w="9525">
            <a:noFill/>
            <a:miter lim="800000"/>
            <a:headEnd/>
            <a:tailEnd/>
          </a:ln>
        </p:spPr>
        <p:txBody>
          <a:bodyPr>
            <a:spAutoFit/>
          </a:bodyPr>
          <a:lstStyle/>
          <a:p>
            <a:pPr>
              <a:spcBef>
                <a:spcPct val="50000"/>
              </a:spcBef>
            </a:pPr>
            <a:r>
              <a:rPr lang="en-US" sz="2400" u="sng"/>
              <a:t>Hoạt động 4</a:t>
            </a:r>
            <a:r>
              <a:rPr lang="en-US" sz="2400"/>
              <a:t>: Làm bài tập</a:t>
            </a:r>
          </a:p>
        </p:txBody>
      </p:sp>
      <p:sp>
        <p:nvSpPr>
          <p:cNvPr id="14344" name="Text Box 8"/>
          <p:cNvSpPr txBox="1">
            <a:spLocks noChangeArrowheads="1"/>
          </p:cNvSpPr>
          <p:nvPr/>
        </p:nvSpPr>
        <p:spPr bwMode="auto">
          <a:xfrm>
            <a:off x="762000" y="3810000"/>
            <a:ext cx="6324600" cy="338138"/>
          </a:xfrm>
          <a:prstGeom prst="rect">
            <a:avLst/>
          </a:prstGeom>
          <a:noFill/>
          <a:ln w="9525">
            <a:noFill/>
            <a:miter lim="800000"/>
            <a:headEnd/>
            <a:tailEnd/>
          </a:ln>
        </p:spPr>
        <p:txBody>
          <a:bodyPr>
            <a:spAutoFit/>
          </a:bodyPr>
          <a:lstStyle/>
          <a:p>
            <a:pPr>
              <a:spcBef>
                <a:spcPct val="50000"/>
              </a:spcBef>
            </a:pPr>
            <a:endParaRPr lang="en-US" sz="1600"/>
          </a:p>
        </p:txBody>
      </p:sp>
      <p:sp>
        <p:nvSpPr>
          <p:cNvPr id="39945" name="Text Box 9"/>
          <p:cNvSpPr txBox="1">
            <a:spLocks noChangeArrowheads="1"/>
          </p:cNvSpPr>
          <p:nvPr/>
        </p:nvSpPr>
        <p:spPr bwMode="auto">
          <a:xfrm>
            <a:off x="990600" y="2743200"/>
            <a:ext cx="7772400" cy="3232150"/>
          </a:xfrm>
          <a:prstGeom prst="rect">
            <a:avLst/>
          </a:prstGeom>
          <a:noFill/>
          <a:ln w="9525">
            <a:noFill/>
            <a:miter lim="800000"/>
            <a:headEnd/>
            <a:tailEnd/>
          </a:ln>
        </p:spPr>
        <p:txBody>
          <a:bodyPr>
            <a:spAutoFit/>
          </a:bodyPr>
          <a:lstStyle/>
          <a:p>
            <a:pPr>
              <a:spcBef>
                <a:spcPct val="50000"/>
              </a:spcBef>
            </a:pPr>
            <a:r>
              <a:rPr lang="en-US" sz="2400"/>
              <a:t>  </a:t>
            </a:r>
            <a:r>
              <a:rPr lang="en-US" sz="2400" u="sng"/>
              <a:t>Bài 2.</a:t>
            </a:r>
            <a:r>
              <a:rPr lang="en-US" sz="2400"/>
              <a:t> Điền vào chỗ trống:</a:t>
            </a:r>
          </a:p>
          <a:p>
            <a:pPr>
              <a:spcBef>
                <a:spcPct val="50000"/>
              </a:spcBef>
            </a:pPr>
            <a:r>
              <a:rPr lang="en-US" sz="2400"/>
              <a:t>             </a:t>
            </a:r>
            <a:r>
              <a:rPr lang="en-US" sz="2400" b="1"/>
              <a:t>b. uôt hay uôc?</a:t>
            </a:r>
          </a:p>
          <a:p>
            <a:pPr>
              <a:spcBef>
                <a:spcPct val="50000"/>
              </a:spcBef>
            </a:pPr>
            <a:r>
              <a:rPr lang="en-US" sz="2400"/>
              <a:t>                    - Cày sâu c</a:t>
            </a:r>
            <a:r>
              <a:rPr lang="en-US" sz="2400">
                <a:solidFill>
                  <a:srgbClr val="FF3300"/>
                </a:solidFill>
              </a:rPr>
              <a:t>uốc</a:t>
            </a:r>
            <a:r>
              <a:rPr lang="en-US" sz="2400"/>
              <a:t> bẫm.</a:t>
            </a:r>
          </a:p>
          <a:p>
            <a:pPr>
              <a:spcBef>
                <a:spcPct val="50000"/>
              </a:spcBef>
            </a:pPr>
            <a:r>
              <a:rPr lang="en-US" sz="2400"/>
              <a:t>                    -  Mua dây b</a:t>
            </a:r>
            <a:r>
              <a:rPr lang="en-US" sz="2400">
                <a:solidFill>
                  <a:srgbClr val="FF3300"/>
                </a:solidFill>
              </a:rPr>
              <a:t>uộc</a:t>
            </a:r>
            <a:r>
              <a:rPr lang="en-US" sz="2400"/>
              <a:t> mình.</a:t>
            </a:r>
          </a:p>
          <a:p>
            <a:pPr>
              <a:spcBef>
                <a:spcPct val="50000"/>
              </a:spcBef>
            </a:pPr>
            <a:r>
              <a:rPr lang="en-US" sz="2400"/>
              <a:t>                    -  Th</a:t>
            </a:r>
            <a:r>
              <a:rPr lang="en-US" sz="2400">
                <a:solidFill>
                  <a:srgbClr val="FF3300"/>
                </a:solidFill>
              </a:rPr>
              <a:t>uốc</a:t>
            </a:r>
            <a:r>
              <a:rPr lang="en-US" sz="2400"/>
              <a:t> hay tay đảm.</a:t>
            </a:r>
          </a:p>
          <a:p>
            <a:pPr>
              <a:spcBef>
                <a:spcPct val="50000"/>
              </a:spcBef>
            </a:pPr>
            <a:r>
              <a:rPr lang="en-US" sz="2400"/>
              <a:t>                    - Ch</a:t>
            </a:r>
            <a:r>
              <a:rPr lang="en-US" sz="2400">
                <a:solidFill>
                  <a:srgbClr val="FF3300"/>
                </a:solidFill>
              </a:rPr>
              <a:t>uột</a:t>
            </a:r>
            <a:r>
              <a:rPr lang="en-US" sz="2400"/>
              <a:t> gặm chân mèo.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box(in)">
                                      <p:cBhvr>
                                        <p:cTn id="7" dur="500"/>
                                        <p:tgtEl>
                                          <p:spTgt spid="39941">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9941">
                                            <p:txEl>
                                              <p:pRg st="1" end="1"/>
                                            </p:txEl>
                                          </p:spTgt>
                                        </p:tgtEl>
                                        <p:attrNameLst>
                                          <p:attrName>style.visibility</p:attrName>
                                        </p:attrNameLst>
                                      </p:cBhvr>
                                      <p:to>
                                        <p:strVal val="visible"/>
                                      </p:to>
                                    </p:set>
                                    <p:animEffect transition="in" filter="box(in)">
                                      <p:cBhvr>
                                        <p:cTn id="10" dur="500"/>
                                        <p:tgtEl>
                                          <p:spTgt spid="39941">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9941">
                                            <p:txEl>
                                              <p:pRg st="2" end="2"/>
                                            </p:txEl>
                                          </p:spTgt>
                                        </p:tgtEl>
                                        <p:attrNameLst>
                                          <p:attrName>style.visibility</p:attrName>
                                        </p:attrNameLst>
                                      </p:cBhvr>
                                      <p:to>
                                        <p:strVal val="visible"/>
                                      </p:to>
                                    </p:set>
                                    <p:animEffect transition="in" filter="box(in)">
                                      <p:cBhvr>
                                        <p:cTn id="13" dur="500"/>
                                        <p:tgtEl>
                                          <p:spTgt spid="39941">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9941">
                                            <p:txEl>
                                              <p:pRg st="3" end="3"/>
                                            </p:txEl>
                                          </p:spTgt>
                                        </p:tgtEl>
                                        <p:attrNameLst>
                                          <p:attrName>style.visibility</p:attrName>
                                        </p:attrNameLst>
                                      </p:cBhvr>
                                      <p:to>
                                        <p:strVal val="visible"/>
                                      </p:to>
                                    </p:set>
                                    <p:animEffect transition="in" filter="box(in)">
                                      <p:cBhvr>
                                        <p:cTn id="16" dur="500"/>
                                        <p:tgtEl>
                                          <p:spTgt spid="39941">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9943"/>
                                        </p:tgtEl>
                                        <p:attrNameLst>
                                          <p:attrName>style.visibility</p:attrName>
                                        </p:attrNameLst>
                                      </p:cBhvr>
                                      <p:to>
                                        <p:strVal val="visible"/>
                                      </p:to>
                                    </p:set>
                                    <p:animEffect transition="in" filter="box(in)">
                                      <p:cBhvr>
                                        <p:cTn id="19" dur="500"/>
                                        <p:tgtEl>
                                          <p:spTgt spid="39943"/>
                                        </p:tgtEl>
                                      </p:cBhvr>
                                    </p:animEffect>
                                  </p:childTnLst>
                                </p:cTn>
                              </p:par>
                              <p:par>
                                <p:cTn id="20" presetID="4" presetClass="entr" presetSubtype="16" fill="hold" nodeType="withEffect">
                                  <p:stCondLst>
                                    <p:cond delay="0"/>
                                  </p:stCondLst>
                                  <p:childTnLst>
                                    <p:set>
                                      <p:cBhvr>
                                        <p:cTn id="21" dur="1" fill="hold">
                                          <p:stCondLst>
                                            <p:cond delay="0"/>
                                          </p:stCondLst>
                                        </p:cTn>
                                        <p:tgtEl>
                                          <p:spTgt spid="39945">
                                            <p:txEl>
                                              <p:pRg st="0" end="0"/>
                                            </p:txEl>
                                          </p:spTgt>
                                        </p:tgtEl>
                                        <p:attrNameLst>
                                          <p:attrName>style.visibility</p:attrName>
                                        </p:attrNameLst>
                                      </p:cBhvr>
                                      <p:to>
                                        <p:strVal val="visible"/>
                                      </p:to>
                                    </p:set>
                                    <p:animEffect transition="in" filter="box(in)">
                                      <p:cBhvr>
                                        <p:cTn id="22" dur="500"/>
                                        <p:tgtEl>
                                          <p:spTgt spid="39945">
                                            <p:txEl>
                                              <p:pRg st="0" end="0"/>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9945">
                                            <p:txEl>
                                              <p:pRg st="1" end="1"/>
                                            </p:txEl>
                                          </p:spTgt>
                                        </p:tgtEl>
                                        <p:attrNameLst>
                                          <p:attrName>style.visibility</p:attrName>
                                        </p:attrNameLst>
                                      </p:cBhvr>
                                      <p:to>
                                        <p:strVal val="visible"/>
                                      </p:to>
                                    </p:set>
                                    <p:animEffect transition="in" filter="box(in)">
                                      <p:cBhvr>
                                        <p:cTn id="25" dur="500"/>
                                        <p:tgtEl>
                                          <p:spTgt spid="39945">
                                            <p:txEl>
                                              <p:pRg st="1" end="1"/>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9945">
                                            <p:txEl>
                                              <p:pRg st="2" end="2"/>
                                            </p:txEl>
                                          </p:spTgt>
                                        </p:tgtEl>
                                        <p:attrNameLst>
                                          <p:attrName>style.visibility</p:attrName>
                                        </p:attrNameLst>
                                      </p:cBhvr>
                                      <p:to>
                                        <p:strVal val="visible"/>
                                      </p:to>
                                    </p:set>
                                    <p:animEffect transition="in" filter="box(in)">
                                      <p:cBhvr>
                                        <p:cTn id="28" dur="500"/>
                                        <p:tgtEl>
                                          <p:spTgt spid="39945">
                                            <p:txEl>
                                              <p:pRg st="2" end="2"/>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9945">
                                            <p:txEl>
                                              <p:pRg st="3" end="3"/>
                                            </p:txEl>
                                          </p:spTgt>
                                        </p:tgtEl>
                                        <p:attrNameLst>
                                          <p:attrName>style.visibility</p:attrName>
                                        </p:attrNameLst>
                                      </p:cBhvr>
                                      <p:to>
                                        <p:strVal val="visible"/>
                                      </p:to>
                                    </p:set>
                                    <p:animEffect transition="in" filter="box(in)">
                                      <p:cBhvr>
                                        <p:cTn id="31" dur="500"/>
                                        <p:tgtEl>
                                          <p:spTgt spid="39945">
                                            <p:txEl>
                                              <p:pRg st="3" end="3"/>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39945">
                                            <p:txEl>
                                              <p:pRg st="4" end="4"/>
                                            </p:txEl>
                                          </p:spTgt>
                                        </p:tgtEl>
                                        <p:attrNameLst>
                                          <p:attrName>style.visibility</p:attrName>
                                        </p:attrNameLst>
                                      </p:cBhvr>
                                      <p:to>
                                        <p:strVal val="visible"/>
                                      </p:to>
                                    </p:set>
                                    <p:animEffect transition="in" filter="box(in)">
                                      <p:cBhvr>
                                        <p:cTn id="34" dur="500"/>
                                        <p:tgtEl>
                                          <p:spTgt spid="39945">
                                            <p:txEl>
                                              <p:pRg st="4" end="4"/>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39945">
                                            <p:txEl>
                                              <p:pRg st="5" end="5"/>
                                            </p:txEl>
                                          </p:spTgt>
                                        </p:tgtEl>
                                        <p:attrNameLst>
                                          <p:attrName>style.visibility</p:attrName>
                                        </p:attrNameLst>
                                      </p:cBhvr>
                                      <p:to>
                                        <p:strVal val="visible"/>
                                      </p:to>
                                    </p:set>
                                    <p:animEffect transition="in" filter="box(in)">
                                      <p:cBhvr>
                                        <p:cTn id="37" dur="500"/>
                                        <p:tgtEl>
                                          <p:spTgt spid="3994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smtClean="0"/>
          </a:p>
        </p:txBody>
      </p:sp>
      <p:sp>
        <p:nvSpPr>
          <p:cNvPr id="5123" name="Rectangle 3"/>
          <p:cNvSpPr>
            <a:spLocks noGrp="1" noChangeArrowheads="1"/>
          </p:cNvSpPr>
          <p:nvPr>
            <p:ph type="body" idx="1"/>
          </p:nvPr>
        </p:nvSpPr>
        <p:spPr/>
        <p:txBody>
          <a:bodyPr/>
          <a:lstStyle/>
          <a:p>
            <a:pPr eaLnBrk="1" hangingPunct="1"/>
            <a:endParaRPr lang="en-US" smtClean="0">
              <a:latin typeface="Arial" charset="0"/>
            </a:endParaRPr>
          </a:p>
        </p:txBody>
      </p:sp>
      <p:pic>
        <p:nvPicPr>
          <p:cNvPr id="5124" name="Picture 7" descr="Hinh nen (Flowers)"/>
          <p:cNvPicPr>
            <a:picLocks noChangeAspect="1" noChangeArrowheads="1"/>
          </p:cNvPicPr>
          <p:nvPr/>
        </p:nvPicPr>
        <p:blipFill>
          <a:blip r:embed="rId2">
            <a:lum bright="78000"/>
          </a:blip>
          <a:srcRect/>
          <a:stretch>
            <a:fillRect/>
          </a:stretch>
        </p:blipFill>
        <p:spPr bwMode="auto">
          <a:xfrm>
            <a:off x="0" y="-304800"/>
            <a:ext cx="9144000" cy="7162800"/>
          </a:xfrm>
          <a:prstGeom prst="rect">
            <a:avLst/>
          </a:prstGeom>
          <a:noFill/>
          <a:ln w="9525">
            <a:noFill/>
            <a:miter lim="800000"/>
            <a:headEnd/>
            <a:tailEnd/>
          </a:ln>
        </p:spPr>
      </p:pic>
      <p:sp>
        <p:nvSpPr>
          <p:cNvPr id="7176" name="Text Box 8"/>
          <p:cNvSpPr txBox="1">
            <a:spLocks noChangeArrowheads="1"/>
          </p:cNvSpPr>
          <p:nvPr/>
        </p:nvSpPr>
        <p:spPr bwMode="auto">
          <a:xfrm>
            <a:off x="685800" y="0"/>
            <a:ext cx="7239000" cy="931863"/>
          </a:xfrm>
          <a:prstGeom prst="rect">
            <a:avLst/>
          </a:prstGeom>
          <a:noFill/>
          <a:ln w="9525">
            <a:noFill/>
            <a:miter lim="800000"/>
            <a:headEnd/>
            <a:tailEnd/>
          </a:ln>
        </p:spPr>
        <p:txBody>
          <a:bodyPr>
            <a:spAutoFit/>
          </a:bodyPr>
          <a:lstStyle/>
          <a:p>
            <a:pPr algn="ctr">
              <a:spcBef>
                <a:spcPct val="50000"/>
              </a:spcBef>
            </a:pPr>
            <a:endParaRPr lang="en-US" sz="2800">
              <a:solidFill>
                <a:srgbClr val="000000"/>
              </a:solidFill>
            </a:endParaRPr>
          </a:p>
          <a:p>
            <a:pPr algn="ctr">
              <a:spcBef>
                <a:spcPct val="50000"/>
              </a:spcBef>
            </a:pPr>
            <a:endParaRPr lang="en-US">
              <a:solidFill>
                <a:srgbClr val="000000"/>
              </a:solidFill>
            </a:endParaRPr>
          </a:p>
        </p:txBody>
      </p:sp>
      <p:sp>
        <p:nvSpPr>
          <p:cNvPr id="7177" name="Text Box 9"/>
          <p:cNvSpPr txBox="1">
            <a:spLocks noChangeArrowheads="1"/>
          </p:cNvSpPr>
          <p:nvPr/>
        </p:nvSpPr>
        <p:spPr bwMode="auto">
          <a:xfrm>
            <a:off x="1981200" y="609600"/>
            <a:ext cx="5105400" cy="519113"/>
          </a:xfrm>
          <a:prstGeom prst="rect">
            <a:avLst/>
          </a:prstGeom>
          <a:noFill/>
          <a:ln w="9525">
            <a:noFill/>
            <a:miter lim="800000"/>
            <a:headEnd/>
            <a:tailEnd/>
          </a:ln>
        </p:spPr>
        <p:txBody>
          <a:bodyPr>
            <a:spAutoFit/>
          </a:bodyPr>
          <a:lstStyle/>
          <a:p>
            <a:pPr algn="ctr">
              <a:spcBef>
                <a:spcPct val="50000"/>
              </a:spcBef>
            </a:pPr>
            <a:r>
              <a:rPr lang="en-US" sz="2800" u="sng"/>
              <a:t>Chính tả:</a:t>
            </a:r>
          </a:p>
        </p:txBody>
      </p:sp>
      <p:sp>
        <p:nvSpPr>
          <p:cNvPr id="7178" name="Text Box 10"/>
          <p:cNvSpPr txBox="1">
            <a:spLocks noChangeArrowheads="1"/>
          </p:cNvSpPr>
          <p:nvPr/>
        </p:nvSpPr>
        <p:spPr bwMode="auto">
          <a:xfrm>
            <a:off x="1905000" y="1600200"/>
            <a:ext cx="5867400" cy="519113"/>
          </a:xfrm>
          <a:prstGeom prst="rect">
            <a:avLst/>
          </a:prstGeom>
          <a:noFill/>
          <a:ln w="9525">
            <a:noFill/>
            <a:miter lim="800000"/>
            <a:headEnd/>
            <a:tailEnd/>
          </a:ln>
        </p:spPr>
        <p:txBody>
          <a:bodyPr>
            <a:spAutoFit/>
          </a:bodyPr>
          <a:lstStyle/>
          <a:p>
            <a:pPr>
              <a:spcBef>
                <a:spcPct val="50000"/>
              </a:spcBef>
            </a:pPr>
            <a:r>
              <a:rPr lang="en-US" sz="2800"/>
              <a:t>Kiểm tra bài cũ:</a:t>
            </a:r>
          </a:p>
        </p:txBody>
      </p:sp>
      <p:sp>
        <p:nvSpPr>
          <p:cNvPr id="7179" name="Text Box 11"/>
          <p:cNvSpPr txBox="1">
            <a:spLocks noChangeArrowheads="1"/>
          </p:cNvSpPr>
          <p:nvPr/>
        </p:nvSpPr>
        <p:spPr bwMode="auto">
          <a:xfrm>
            <a:off x="1905000" y="2667000"/>
            <a:ext cx="2286000" cy="1801813"/>
          </a:xfrm>
          <a:prstGeom prst="rect">
            <a:avLst/>
          </a:prstGeom>
          <a:noFill/>
          <a:ln w="9525">
            <a:noFill/>
            <a:miter lim="800000"/>
            <a:headEnd/>
            <a:tailEnd/>
          </a:ln>
        </p:spPr>
        <p:txBody>
          <a:bodyPr>
            <a:spAutoFit/>
          </a:bodyPr>
          <a:lstStyle/>
          <a:p>
            <a:pPr>
              <a:spcBef>
                <a:spcPct val="50000"/>
              </a:spcBef>
            </a:pPr>
            <a:r>
              <a:rPr lang="en-US" sz="2800"/>
              <a:t>thời tiết</a:t>
            </a:r>
          </a:p>
          <a:p>
            <a:pPr>
              <a:spcBef>
                <a:spcPct val="50000"/>
              </a:spcBef>
            </a:pPr>
            <a:r>
              <a:rPr lang="en-US" sz="2800"/>
              <a:t>nhiệt tình</a:t>
            </a:r>
          </a:p>
          <a:p>
            <a:pPr>
              <a:spcBef>
                <a:spcPct val="50000"/>
              </a:spcBef>
            </a:pPr>
            <a:r>
              <a:rPr lang="en-US" sz="2800"/>
              <a:t>công việc</a:t>
            </a:r>
          </a:p>
        </p:txBody>
      </p:sp>
      <p:sp>
        <p:nvSpPr>
          <p:cNvPr id="7180" name="Text Box 12"/>
          <p:cNvSpPr txBox="1">
            <a:spLocks noChangeArrowheads="1"/>
          </p:cNvSpPr>
          <p:nvPr/>
        </p:nvSpPr>
        <p:spPr bwMode="auto">
          <a:xfrm>
            <a:off x="5486400" y="2743200"/>
            <a:ext cx="2362200" cy="1801813"/>
          </a:xfrm>
          <a:prstGeom prst="rect">
            <a:avLst/>
          </a:prstGeom>
          <a:noFill/>
          <a:ln w="9525">
            <a:noFill/>
            <a:miter lim="800000"/>
            <a:headEnd/>
            <a:tailEnd/>
          </a:ln>
        </p:spPr>
        <p:txBody>
          <a:bodyPr>
            <a:spAutoFit/>
          </a:bodyPr>
          <a:lstStyle/>
          <a:p>
            <a:pPr>
              <a:spcBef>
                <a:spcPct val="50000"/>
              </a:spcBef>
            </a:pPr>
            <a:r>
              <a:rPr lang="en-US" sz="2800"/>
              <a:t>sắp xếp</a:t>
            </a:r>
          </a:p>
          <a:p>
            <a:pPr>
              <a:spcBef>
                <a:spcPct val="50000"/>
              </a:spcBef>
            </a:pPr>
            <a:r>
              <a:rPr lang="en-US" sz="2800"/>
              <a:t>tinh xảo</a:t>
            </a:r>
          </a:p>
          <a:p>
            <a:pPr>
              <a:spcBef>
                <a:spcPct val="50000"/>
              </a:spcBef>
            </a:pPr>
            <a:r>
              <a:rPr lang="en-US" sz="2800"/>
              <a:t>bổ sung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7176">
                                            <p:txEl>
                                              <p:pRg st="0" end="0"/>
                                            </p:txEl>
                                          </p:spTgt>
                                        </p:tgtEl>
                                        <p:attrNameLst>
                                          <p:attrName>style.visibility</p:attrName>
                                        </p:attrNameLst>
                                      </p:cBhvr>
                                      <p:to>
                                        <p:strVal val="visible"/>
                                      </p:to>
                                    </p:set>
                                    <p:animEffect transition="in" filter="box(in)">
                                      <p:cBhvr>
                                        <p:cTn id="7" dur="1000"/>
                                        <p:tgtEl>
                                          <p:spTgt spid="717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177">
                                            <p:txEl>
                                              <p:pRg st="0" end="0"/>
                                            </p:txEl>
                                          </p:spTgt>
                                        </p:tgtEl>
                                        <p:attrNameLst>
                                          <p:attrName>style.visibility</p:attrName>
                                        </p:attrNameLst>
                                      </p:cBhvr>
                                      <p:to>
                                        <p:strVal val="visible"/>
                                      </p:to>
                                    </p:set>
                                    <p:animEffect transition="in" filter="box(in)">
                                      <p:cBhvr>
                                        <p:cTn id="10" dur="1000"/>
                                        <p:tgtEl>
                                          <p:spTgt spid="7177">
                                            <p:txEl>
                                              <p:pRg st="0" end="0"/>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7178"/>
                                        </p:tgtEl>
                                        <p:attrNameLst>
                                          <p:attrName>style.visibility</p:attrName>
                                        </p:attrNameLst>
                                      </p:cBhvr>
                                      <p:to>
                                        <p:strVal val="visible"/>
                                      </p:to>
                                    </p:set>
                                    <p:animEffect transition="in" filter="box(in)">
                                      <p:cBhvr>
                                        <p:cTn id="13" dur="1000"/>
                                        <p:tgtEl>
                                          <p:spTgt spid="717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nodeType="clickEffect">
                                  <p:stCondLst>
                                    <p:cond delay="0"/>
                                  </p:stCondLst>
                                  <p:childTnLst>
                                    <p:set>
                                      <p:cBhvr>
                                        <p:cTn id="17" dur="1" fill="hold">
                                          <p:stCondLst>
                                            <p:cond delay="0"/>
                                          </p:stCondLst>
                                        </p:cTn>
                                        <p:tgtEl>
                                          <p:spTgt spid="7179">
                                            <p:txEl>
                                              <p:pRg st="0" end="0"/>
                                            </p:txEl>
                                          </p:spTgt>
                                        </p:tgtEl>
                                        <p:attrNameLst>
                                          <p:attrName>style.visibility</p:attrName>
                                        </p:attrNameLst>
                                      </p:cBhvr>
                                      <p:to>
                                        <p:strVal val="visible"/>
                                      </p:to>
                                    </p:set>
                                    <p:animEffect transition="in" filter="box(in)">
                                      <p:cBhvr>
                                        <p:cTn id="18" dur="500"/>
                                        <p:tgtEl>
                                          <p:spTgt spid="7179">
                                            <p:txEl>
                                              <p:pRg st="0" end="0"/>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7179">
                                            <p:txEl>
                                              <p:pRg st="1" end="1"/>
                                            </p:txEl>
                                          </p:spTgt>
                                        </p:tgtEl>
                                        <p:attrNameLst>
                                          <p:attrName>style.visibility</p:attrName>
                                        </p:attrNameLst>
                                      </p:cBhvr>
                                      <p:to>
                                        <p:strVal val="visible"/>
                                      </p:to>
                                    </p:set>
                                    <p:animEffect transition="in" filter="box(in)">
                                      <p:cBhvr>
                                        <p:cTn id="21" dur="500"/>
                                        <p:tgtEl>
                                          <p:spTgt spid="7179">
                                            <p:txEl>
                                              <p:pRg st="1" end="1"/>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7179">
                                            <p:txEl>
                                              <p:pRg st="2" end="2"/>
                                            </p:txEl>
                                          </p:spTgt>
                                        </p:tgtEl>
                                        <p:attrNameLst>
                                          <p:attrName>style.visibility</p:attrName>
                                        </p:attrNameLst>
                                      </p:cBhvr>
                                      <p:to>
                                        <p:strVal val="visible"/>
                                      </p:to>
                                    </p:set>
                                    <p:animEffect transition="in" filter="box(in)">
                                      <p:cBhvr>
                                        <p:cTn id="24" dur="500"/>
                                        <p:tgtEl>
                                          <p:spTgt spid="7179">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nodeType="clickEffect">
                                  <p:stCondLst>
                                    <p:cond delay="0"/>
                                  </p:stCondLst>
                                  <p:childTnLst>
                                    <p:set>
                                      <p:cBhvr>
                                        <p:cTn id="28" dur="1" fill="hold">
                                          <p:stCondLst>
                                            <p:cond delay="0"/>
                                          </p:stCondLst>
                                        </p:cTn>
                                        <p:tgtEl>
                                          <p:spTgt spid="7180">
                                            <p:txEl>
                                              <p:pRg st="0" end="0"/>
                                            </p:txEl>
                                          </p:spTgt>
                                        </p:tgtEl>
                                        <p:attrNameLst>
                                          <p:attrName>style.visibility</p:attrName>
                                        </p:attrNameLst>
                                      </p:cBhvr>
                                      <p:to>
                                        <p:strVal val="visible"/>
                                      </p:to>
                                    </p:set>
                                    <p:animEffect transition="in" filter="box(in)">
                                      <p:cBhvr>
                                        <p:cTn id="29" dur="500"/>
                                        <p:tgtEl>
                                          <p:spTgt spid="7180">
                                            <p:txEl>
                                              <p:pRg st="0" end="0"/>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7180">
                                            <p:txEl>
                                              <p:pRg st="1" end="1"/>
                                            </p:txEl>
                                          </p:spTgt>
                                        </p:tgtEl>
                                        <p:attrNameLst>
                                          <p:attrName>style.visibility</p:attrName>
                                        </p:attrNameLst>
                                      </p:cBhvr>
                                      <p:to>
                                        <p:strVal val="visible"/>
                                      </p:to>
                                    </p:set>
                                    <p:animEffect transition="in" filter="box(in)">
                                      <p:cBhvr>
                                        <p:cTn id="32" dur="500"/>
                                        <p:tgtEl>
                                          <p:spTgt spid="7180">
                                            <p:txEl>
                                              <p:pRg st="1" end="1"/>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7180">
                                            <p:txEl>
                                              <p:pRg st="2" end="2"/>
                                            </p:txEl>
                                          </p:spTgt>
                                        </p:tgtEl>
                                        <p:attrNameLst>
                                          <p:attrName>style.visibility</p:attrName>
                                        </p:attrNameLst>
                                      </p:cBhvr>
                                      <p:to>
                                        <p:strVal val="visible"/>
                                      </p:to>
                                    </p:set>
                                    <p:animEffect transition="in" filter="box(in)">
                                      <p:cBhvr>
                                        <p:cTn id="35" dur="500"/>
                                        <p:tgtEl>
                                          <p:spTgt spid="718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smtClean="0"/>
          </a:p>
        </p:txBody>
      </p:sp>
      <p:sp>
        <p:nvSpPr>
          <p:cNvPr id="6147" name="Rectangle 3"/>
          <p:cNvSpPr>
            <a:spLocks noGrp="1" noChangeArrowheads="1"/>
          </p:cNvSpPr>
          <p:nvPr>
            <p:ph type="body" idx="1"/>
          </p:nvPr>
        </p:nvSpPr>
        <p:spPr>
          <a:xfrm>
            <a:off x="457200" y="3657600"/>
            <a:ext cx="8686800" cy="2971800"/>
          </a:xfrm>
        </p:spPr>
        <p:txBody>
          <a:bodyPr/>
          <a:lstStyle/>
          <a:p>
            <a:pPr eaLnBrk="1" hangingPunct="1"/>
            <a:endParaRPr lang="en-US" smtClean="0">
              <a:latin typeface="Arial" charset="0"/>
            </a:endParaRPr>
          </a:p>
        </p:txBody>
      </p:sp>
      <p:pic>
        <p:nvPicPr>
          <p:cNvPr id="33796" name="Picture 4" descr="217[4]"/>
          <p:cNvPicPr>
            <a:picLocks noChangeAspect="1" noChangeArrowheads="1"/>
          </p:cNvPicPr>
          <p:nvPr/>
        </p:nvPicPr>
        <p:blipFill>
          <a:blip r:embed="rId2"/>
          <a:srcRect/>
          <a:stretch>
            <a:fillRect/>
          </a:stretch>
        </p:blipFill>
        <p:spPr bwMode="auto">
          <a:xfrm>
            <a:off x="0" y="1371600"/>
            <a:ext cx="4343400" cy="3048000"/>
          </a:xfrm>
          <a:prstGeom prst="rect">
            <a:avLst/>
          </a:prstGeom>
          <a:noFill/>
          <a:ln w="9525">
            <a:noFill/>
            <a:miter lim="800000"/>
            <a:headEnd/>
            <a:tailEnd/>
          </a:ln>
        </p:spPr>
      </p:pic>
      <p:sp>
        <p:nvSpPr>
          <p:cNvPr id="33797" name="Text Box 5"/>
          <p:cNvSpPr txBox="1">
            <a:spLocks noChangeArrowheads="1"/>
          </p:cNvSpPr>
          <p:nvPr/>
        </p:nvSpPr>
        <p:spPr bwMode="auto">
          <a:xfrm>
            <a:off x="533400" y="304800"/>
            <a:ext cx="8001000" cy="1160463"/>
          </a:xfrm>
          <a:prstGeom prst="rect">
            <a:avLst/>
          </a:prstGeom>
          <a:noFill/>
          <a:ln w="9525">
            <a:noFill/>
            <a:miter lim="800000"/>
            <a:headEnd/>
            <a:tailEnd/>
          </a:ln>
        </p:spPr>
        <p:txBody>
          <a:bodyPr>
            <a:spAutoFit/>
          </a:bodyPr>
          <a:lstStyle/>
          <a:p>
            <a:pPr algn="ctr">
              <a:spcBef>
                <a:spcPct val="50000"/>
              </a:spcBef>
            </a:pPr>
            <a:endParaRPr lang="en-US" sz="2800">
              <a:solidFill>
                <a:srgbClr val="000000"/>
              </a:solidFill>
            </a:endParaRPr>
          </a:p>
          <a:p>
            <a:pPr algn="ctr">
              <a:spcBef>
                <a:spcPct val="50000"/>
              </a:spcBef>
            </a:pPr>
            <a:r>
              <a:rPr lang="en-US" sz="2800">
                <a:solidFill>
                  <a:srgbClr val="000000"/>
                </a:solidFill>
              </a:rPr>
              <a:t> </a:t>
            </a:r>
            <a:r>
              <a:rPr lang="en-US" sz="2800" u="sng">
                <a:solidFill>
                  <a:srgbClr val="000000"/>
                </a:solidFill>
              </a:rPr>
              <a:t>Ch</a:t>
            </a:r>
            <a:r>
              <a:rPr lang="en-US" sz="2800" u="sng"/>
              <a:t>ính tả:</a:t>
            </a:r>
          </a:p>
        </p:txBody>
      </p:sp>
      <p:sp>
        <p:nvSpPr>
          <p:cNvPr id="6150" name="Text Box 12"/>
          <p:cNvSpPr txBox="1">
            <a:spLocks noChangeArrowheads="1"/>
          </p:cNvSpPr>
          <p:nvPr/>
        </p:nvSpPr>
        <p:spPr bwMode="auto">
          <a:xfrm>
            <a:off x="762000" y="4876800"/>
            <a:ext cx="7696200" cy="366713"/>
          </a:xfrm>
          <a:prstGeom prst="rect">
            <a:avLst/>
          </a:prstGeom>
          <a:noFill/>
          <a:ln w="9525">
            <a:noFill/>
            <a:miter lim="800000"/>
            <a:headEnd/>
            <a:tailEnd/>
          </a:ln>
        </p:spPr>
        <p:txBody>
          <a:bodyPr>
            <a:spAutoFit/>
          </a:bodyPr>
          <a:lstStyle/>
          <a:p>
            <a:pPr>
              <a:spcBef>
                <a:spcPct val="50000"/>
              </a:spcBef>
            </a:pPr>
            <a:endParaRPr lang="en-US"/>
          </a:p>
        </p:txBody>
      </p:sp>
      <p:pic>
        <p:nvPicPr>
          <p:cNvPr id="33805" name="Picture 13" descr="xelove2[1]"/>
          <p:cNvPicPr>
            <a:picLocks noChangeAspect="1" noChangeArrowheads="1"/>
          </p:cNvPicPr>
          <p:nvPr/>
        </p:nvPicPr>
        <p:blipFill>
          <a:blip r:embed="rId3"/>
          <a:srcRect/>
          <a:stretch>
            <a:fillRect/>
          </a:stretch>
        </p:blipFill>
        <p:spPr bwMode="auto">
          <a:xfrm>
            <a:off x="4419600" y="1447800"/>
            <a:ext cx="4724400" cy="2895600"/>
          </a:xfrm>
          <a:prstGeom prst="rect">
            <a:avLst/>
          </a:prstGeom>
          <a:noFill/>
          <a:ln w="9525">
            <a:noFill/>
            <a:miter lim="800000"/>
            <a:headEnd/>
            <a:tailEnd/>
          </a:ln>
        </p:spPr>
      </p:pic>
      <p:pic>
        <p:nvPicPr>
          <p:cNvPr id="33806" name="Picture 14" descr="2010311074[1]"/>
          <p:cNvPicPr>
            <a:picLocks noChangeAspect="1" noChangeArrowheads="1"/>
          </p:cNvPicPr>
          <p:nvPr/>
        </p:nvPicPr>
        <p:blipFill>
          <a:blip r:embed="rId4"/>
          <a:srcRect/>
          <a:stretch>
            <a:fillRect/>
          </a:stretch>
        </p:blipFill>
        <p:spPr bwMode="auto">
          <a:xfrm>
            <a:off x="0" y="4419600"/>
            <a:ext cx="9144000" cy="2438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33797">
                                            <p:txEl>
                                              <p:pRg st="1" end="1"/>
                                            </p:txEl>
                                          </p:spTgt>
                                        </p:tgtEl>
                                        <p:attrNameLst>
                                          <p:attrName>style.visibility</p:attrName>
                                        </p:attrNameLst>
                                      </p:cBhvr>
                                      <p:to>
                                        <p:strVal val="visible"/>
                                      </p:to>
                                    </p:set>
                                    <p:animEffect transition="in" filter="box(in)">
                                      <p:cBhvr>
                                        <p:cTn id="7" dur="500"/>
                                        <p:tgtEl>
                                          <p:spTgt spid="33797">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3796"/>
                                        </p:tgtEl>
                                        <p:attrNameLst>
                                          <p:attrName>style.visibility</p:attrName>
                                        </p:attrNameLst>
                                      </p:cBhvr>
                                      <p:to>
                                        <p:strVal val="visible"/>
                                      </p:to>
                                    </p:set>
                                    <p:animEffect transition="in" filter="box(in)">
                                      <p:cBhvr>
                                        <p:cTn id="10" dur="500"/>
                                        <p:tgtEl>
                                          <p:spTgt spid="33796"/>
                                        </p:tgtEl>
                                      </p:cBhvr>
                                    </p:animEffect>
                                  </p:childTnLst>
                                </p:cTn>
                              </p:par>
                              <p:par>
                                <p:cTn id="11" presetID="4" presetClass="entr" presetSubtype="16" fill="hold" nodeType="withEffect">
                                  <p:stCondLst>
                                    <p:cond delay="0"/>
                                  </p:stCondLst>
                                  <p:childTnLst>
                                    <p:set>
                                      <p:cBhvr>
                                        <p:cTn id="12" dur="1" fill="hold">
                                          <p:stCondLst>
                                            <p:cond delay="0"/>
                                          </p:stCondLst>
                                        </p:cTn>
                                        <p:tgtEl>
                                          <p:spTgt spid="33805"/>
                                        </p:tgtEl>
                                        <p:attrNameLst>
                                          <p:attrName>style.visibility</p:attrName>
                                        </p:attrNameLst>
                                      </p:cBhvr>
                                      <p:to>
                                        <p:strVal val="visible"/>
                                      </p:to>
                                    </p:set>
                                    <p:animEffect transition="in" filter="box(in)">
                                      <p:cBhvr>
                                        <p:cTn id="13" dur="500"/>
                                        <p:tgtEl>
                                          <p:spTgt spid="33805"/>
                                        </p:tgtEl>
                                      </p:cBhvr>
                                    </p:animEffect>
                                  </p:childTnLst>
                                </p:cTn>
                              </p:par>
                              <p:par>
                                <p:cTn id="14" presetID="4" presetClass="entr" presetSubtype="16" fill="hold" nodeType="withEffect">
                                  <p:stCondLst>
                                    <p:cond delay="0"/>
                                  </p:stCondLst>
                                  <p:childTnLst>
                                    <p:set>
                                      <p:cBhvr>
                                        <p:cTn id="15" dur="1" fill="hold">
                                          <p:stCondLst>
                                            <p:cond delay="0"/>
                                          </p:stCondLst>
                                        </p:cTn>
                                        <p:tgtEl>
                                          <p:spTgt spid="33806"/>
                                        </p:tgtEl>
                                        <p:attrNameLst>
                                          <p:attrName>style.visibility</p:attrName>
                                        </p:attrNameLst>
                                      </p:cBhvr>
                                      <p:to>
                                        <p:strVal val="visible"/>
                                      </p:to>
                                    </p:set>
                                    <p:animEffect transition="in" filter="box(in)">
                                      <p:cBhvr>
                                        <p:cTn id="16" dur="500"/>
                                        <p:tgtEl>
                                          <p:spTgt spid="33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smtClean="0"/>
          </a:p>
        </p:txBody>
      </p:sp>
      <p:sp>
        <p:nvSpPr>
          <p:cNvPr id="7171" name="Rectangle 3"/>
          <p:cNvSpPr>
            <a:spLocks noGrp="1" noChangeArrowheads="1"/>
          </p:cNvSpPr>
          <p:nvPr>
            <p:ph type="body" idx="1"/>
          </p:nvPr>
        </p:nvSpPr>
        <p:spPr/>
        <p:txBody>
          <a:bodyPr/>
          <a:lstStyle/>
          <a:p>
            <a:pPr eaLnBrk="1" hangingPunct="1"/>
            <a:endParaRPr lang="en-US" smtClean="0">
              <a:latin typeface="Arial" charset="0"/>
            </a:endParaRPr>
          </a:p>
        </p:txBody>
      </p:sp>
      <p:pic>
        <p:nvPicPr>
          <p:cNvPr id="7172" name="Picture 4" descr="Hinh nen (Flowers)"/>
          <p:cNvPicPr>
            <a:picLocks noChangeAspect="1" noChangeArrowheads="1"/>
          </p:cNvPicPr>
          <p:nvPr/>
        </p:nvPicPr>
        <p:blipFill>
          <a:blip r:embed="rId2">
            <a:lum bright="78000"/>
          </a:blip>
          <a:srcRect/>
          <a:stretch>
            <a:fillRect/>
          </a:stretch>
        </p:blipFill>
        <p:spPr bwMode="auto">
          <a:xfrm>
            <a:off x="0" y="0"/>
            <a:ext cx="9144000" cy="6858000"/>
          </a:xfrm>
          <a:prstGeom prst="rect">
            <a:avLst/>
          </a:prstGeom>
          <a:noFill/>
          <a:ln w="9525">
            <a:noFill/>
            <a:miter lim="800000"/>
            <a:headEnd/>
            <a:tailEnd/>
          </a:ln>
        </p:spPr>
      </p:pic>
      <p:sp>
        <p:nvSpPr>
          <p:cNvPr id="17413" name="Text Box 5"/>
          <p:cNvSpPr txBox="1">
            <a:spLocks noChangeArrowheads="1"/>
          </p:cNvSpPr>
          <p:nvPr/>
        </p:nvSpPr>
        <p:spPr bwMode="auto">
          <a:xfrm>
            <a:off x="685800" y="58738"/>
            <a:ext cx="7239000" cy="931862"/>
          </a:xfrm>
          <a:prstGeom prst="rect">
            <a:avLst/>
          </a:prstGeom>
          <a:noFill/>
          <a:ln w="9525">
            <a:noFill/>
            <a:miter lim="800000"/>
            <a:headEnd/>
            <a:tailEnd/>
          </a:ln>
        </p:spPr>
        <p:txBody>
          <a:bodyPr>
            <a:spAutoFit/>
          </a:bodyPr>
          <a:lstStyle/>
          <a:p>
            <a:pPr algn="ctr">
              <a:spcBef>
                <a:spcPct val="50000"/>
              </a:spcBef>
            </a:pPr>
            <a:endParaRPr lang="en-US" sz="2800">
              <a:solidFill>
                <a:srgbClr val="000000"/>
              </a:solidFill>
            </a:endParaRPr>
          </a:p>
          <a:p>
            <a:pPr algn="ctr">
              <a:spcBef>
                <a:spcPct val="50000"/>
              </a:spcBef>
            </a:pPr>
            <a:endParaRPr lang="en-US">
              <a:solidFill>
                <a:srgbClr val="000000"/>
              </a:solidFill>
            </a:endParaRPr>
          </a:p>
        </p:txBody>
      </p:sp>
      <p:sp>
        <p:nvSpPr>
          <p:cNvPr id="17414" name="Text Box 6"/>
          <p:cNvSpPr txBox="1">
            <a:spLocks noChangeArrowheads="1"/>
          </p:cNvSpPr>
          <p:nvPr/>
        </p:nvSpPr>
        <p:spPr bwMode="auto">
          <a:xfrm>
            <a:off x="1981200" y="623888"/>
            <a:ext cx="5105400" cy="519112"/>
          </a:xfrm>
          <a:prstGeom prst="rect">
            <a:avLst/>
          </a:prstGeom>
          <a:noFill/>
          <a:ln w="9525">
            <a:noFill/>
            <a:miter lim="800000"/>
            <a:headEnd/>
            <a:tailEnd/>
          </a:ln>
        </p:spPr>
        <p:txBody>
          <a:bodyPr>
            <a:spAutoFit/>
          </a:bodyPr>
          <a:lstStyle/>
          <a:p>
            <a:pPr algn="ctr">
              <a:spcBef>
                <a:spcPct val="50000"/>
              </a:spcBef>
            </a:pPr>
            <a:r>
              <a:rPr lang="en-US" sz="2800" u="sng"/>
              <a:t>Chính tả:</a:t>
            </a:r>
          </a:p>
        </p:txBody>
      </p:sp>
      <p:sp>
        <p:nvSpPr>
          <p:cNvPr id="17415" name="Text Box 7"/>
          <p:cNvSpPr txBox="1">
            <a:spLocks noChangeArrowheads="1"/>
          </p:cNvSpPr>
          <p:nvPr/>
        </p:nvSpPr>
        <p:spPr bwMode="auto">
          <a:xfrm>
            <a:off x="1371600" y="1201738"/>
            <a:ext cx="6934200" cy="1600200"/>
          </a:xfrm>
          <a:prstGeom prst="rect">
            <a:avLst/>
          </a:prstGeom>
          <a:noFill/>
          <a:ln w="9525">
            <a:noFill/>
            <a:miter lim="800000"/>
            <a:headEnd/>
            <a:tailEnd/>
          </a:ln>
        </p:spPr>
        <p:txBody>
          <a:bodyPr>
            <a:spAutoFit/>
          </a:bodyPr>
          <a:lstStyle/>
          <a:p>
            <a:pPr>
              <a:spcBef>
                <a:spcPct val="50000"/>
              </a:spcBef>
            </a:pPr>
            <a:r>
              <a:rPr lang="en-US" sz="2800"/>
              <a:t>     </a:t>
            </a:r>
            <a:r>
              <a:rPr lang="en-US" sz="2800" u="sng"/>
              <a:t>Nghe - Viết</a:t>
            </a:r>
            <a:r>
              <a:rPr lang="en-US" sz="2800"/>
              <a:t>: Cha đẻ của chiếc lốp xe đạp</a:t>
            </a:r>
          </a:p>
          <a:p>
            <a:pPr>
              <a:spcBef>
                <a:spcPct val="50000"/>
              </a:spcBef>
            </a:pPr>
            <a:r>
              <a:rPr lang="en-US" sz="2800"/>
              <a:t>          Phân biệt:  tr/ch, uôt/uôc</a:t>
            </a:r>
          </a:p>
        </p:txBody>
      </p:sp>
      <p:sp>
        <p:nvSpPr>
          <p:cNvPr id="17416" name="Text Box 8"/>
          <p:cNvSpPr txBox="1">
            <a:spLocks noChangeArrowheads="1"/>
          </p:cNvSpPr>
          <p:nvPr/>
        </p:nvSpPr>
        <p:spPr bwMode="auto">
          <a:xfrm>
            <a:off x="1066800" y="2819400"/>
            <a:ext cx="7696200" cy="2443163"/>
          </a:xfrm>
          <a:prstGeom prst="rect">
            <a:avLst/>
          </a:prstGeom>
          <a:noFill/>
          <a:ln w="9525">
            <a:noFill/>
            <a:miter lim="800000"/>
            <a:headEnd/>
            <a:tailEnd/>
          </a:ln>
        </p:spPr>
        <p:txBody>
          <a:bodyPr>
            <a:spAutoFit/>
          </a:bodyPr>
          <a:lstStyle/>
          <a:p>
            <a:pPr>
              <a:spcBef>
                <a:spcPct val="50000"/>
              </a:spcBef>
            </a:pPr>
            <a:r>
              <a:rPr lang="en-US" sz="2800" b="1" u="sng"/>
              <a:t>Hoạt động 1</a:t>
            </a:r>
            <a:r>
              <a:rPr lang="en-US" sz="2800"/>
              <a:t>: Tìm hiểu nội dung bài viết.</a:t>
            </a:r>
          </a:p>
          <a:p>
            <a:pPr>
              <a:spcBef>
                <a:spcPct val="50000"/>
              </a:spcBef>
            </a:pPr>
            <a:r>
              <a:rPr lang="en-US" sz="2800" b="1" u="sng"/>
              <a:t>Hoạt động 2</a:t>
            </a:r>
            <a:r>
              <a:rPr lang="en-US" sz="2800"/>
              <a:t>:  Hướng dẫn viết từ khó.</a:t>
            </a:r>
          </a:p>
          <a:p>
            <a:pPr>
              <a:spcBef>
                <a:spcPct val="50000"/>
              </a:spcBef>
            </a:pPr>
            <a:r>
              <a:rPr lang="en-US" sz="2800" b="1" u="sng"/>
              <a:t>Hoạt động 3:</a:t>
            </a:r>
            <a:r>
              <a:rPr lang="en-US" sz="2800"/>
              <a:t>  Viết chính tả</a:t>
            </a:r>
          </a:p>
          <a:p>
            <a:pPr>
              <a:spcBef>
                <a:spcPct val="50000"/>
              </a:spcBef>
            </a:pPr>
            <a:r>
              <a:rPr lang="en-US" sz="2800" b="1" u="sng"/>
              <a:t>Hoạt động 4:</a:t>
            </a:r>
            <a:r>
              <a:rPr lang="en-US" sz="2800"/>
              <a:t>  Làm bài tập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box(in)">
                                      <p:cBhvr>
                                        <p:cTn id="7" dur="500"/>
                                        <p:tgtEl>
                                          <p:spTgt spid="1741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7414">
                                            <p:txEl>
                                              <p:pRg st="0" end="0"/>
                                            </p:txEl>
                                          </p:spTgt>
                                        </p:tgtEl>
                                        <p:attrNameLst>
                                          <p:attrName>style.visibility</p:attrName>
                                        </p:attrNameLst>
                                      </p:cBhvr>
                                      <p:to>
                                        <p:strVal val="visible"/>
                                      </p:to>
                                    </p:set>
                                    <p:animEffect transition="in" filter="box(in)">
                                      <p:cBhvr>
                                        <p:cTn id="10" dur="500"/>
                                        <p:tgtEl>
                                          <p:spTgt spid="17414">
                                            <p:txEl>
                                              <p:pRg st="0" end="0"/>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7415">
                                            <p:txEl>
                                              <p:pRg st="0" end="0"/>
                                            </p:txEl>
                                          </p:spTgt>
                                        </p:tgtEl>
                                        <p:attrNameLst>
                                          <p:attrName>style.visibility</p:attrName>
                                        </p:attrNameLst>
                                      </p:cBhvr>
                                      <p:to>
                                        <p:strVal val="visible"/>
                                      </p:to>
                                    </p:set>
                                    <p:animEffect transition="in" filter="box(in)">
                                      <p:cBhvr>
                                        <p:cTn id="13" dur="500"/>
                                        <p:tgtEl>
                                          <p:spTgt spid="17415">
                                            <p:txEl>
                                              <p:pRg st="0" end="0"/>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17415">
                                            <p:txEl>
                                              <p:pRg st="1" end="1"/>
                                            </p:txEl>
                                          </p:spTgt>
                                        </p:tgtEl>
                                        <p:attrNameLst>
                                          <p:attrName>style.visibility</p:attrName>
                                        </p:attrNameLst>
                                      </p:cBhvr>
                                      <p:to>
                                        <p:strVal val="visible"/>
                                      </p:to>
                                    </p:set>
                                    <p:animEffect transition="in" filter="box(in)">
                                      <p:cBhvr>
                                        <p:cTn id="16" dur="500"/>
                                        <p:tgtEl>
                                          <p:spTgt spid="17415">
                                            <p:txEl>
                                              <p:pRg st="1" end="1"/>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17416">
                                            <p:txEl>
                                              <p:pRg st="0" end="0"/>
                                            </p:txEl>
                                          </p:spTgt>
                                        </p:tgtEl>
                                        <p:attrNameLst>
                                          <p:attrName>style.visibility</p:attrName>
                                        </p:attrNameLst>
                                      </p:cBhvr>
                                      <p:to>
                                        <p:strVal val="visible"/>
                                      </p:to>
                                    </p:set>
                                    <p:animEffect transition="in" filter="box(in)">
                                      <p:cBhvr>
                                        <p:cTn id="19" dur="500"/>
                                        <p:tgtEl>
                                          <p:spTgt spid="17416">
                                            <p:txEl>
                                              <p:pRg st="0" end="0"/>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17416">
                                            <p:txEl>
                                              <p:pRg st="1" end="1"/>
                                            </p:txEl>
                                          </p:spTgt>
                                        </p:tgtEl>
                                        <p:attrNameLst>
                                          <p:attrName>style.visibility</p:attrName>
                                        </p:attrNameLst>
                                      </p:cBhvr>
                                      <p:to>
                                        <p:strVal val="visible"/>
                                      </p:to>
                                    </p:set>
                                    <p:animEffect transition="in" filter="box(in)">
                                      <p:cBhvr>
                                        <p:cTn id="22" dur="500"/>
                                        <p:tgtEl>
                                          <p:spTgt spid="17416">
                                            <p:txEl>
                                              <p:pRg st="1" end="1"/>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17416">
                                            <p:txEl>
                                              <p:pRg st="2" end="2"/>
                                            </p:txEl>
                                          </p:spTgt>
                                        </p:tgtEl>
                                        <p:attrNameLst>
                                          <p:attrName>style.visibility</p:attrName>
                                        </p:attrNameLst>
                                      </p:cBhvr>
                                      <p:to>
                                        <p:strVal val="visible"/>
                                      </p:to>
                                    </p:set>
                                    <p:animEffect transition="in" filter="box(in)">
                                      <p:cBhvr>
                                        <p:cTn id="25" dur="500"/>
                                        <p:tgtEl>
                                          <p:spTgt spid="17416">
                                            <p:txEl>
                                              <p:pRg st="2" end="2"/>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17416">
                                            <p:txEl>
                                              <p:pRg st="3" end="3"/>
                                            </p:txEl>
                                          </p:spTgt>
                                        </p:tgtEl>
                                        <p:attrNameLst>
                                          <p:attrName>style.visibility</p:attrName>
                                        </p:attrNameLst>
                                      </p:cBhvr>
                                      <p:to>
                                        <p:strVal val="visible"/>
                                      </p:to>
                                    </p:set>
                                    <p:animEffect transition="in" filter="box(in)">
                                      <p:cBhvr>
                                        <p:cTn id="28" dur="500"/>
                                        <p:tgtEl>
                                          <p:spTgt spid="174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0" y="0"/>
            <a:ext cx="9144000" cy="2124075"/>
          </a:xfrm>
          <a:prstGeom prst="rect">
            <a:avLst/>
          </a:prstGeom>
          <a:noFill/>
          <a:ln w="9525">
            <a:noFill/>
            <a:miter lim="800000"/>
            <a:headEnd/>
            <a:tailEnd/>
          </a:ln>
        </p:spPr>
        <p:txBody>
          <a:bodyPr>
            <a:spAutoFit/>
          </a:bodyPr>
          <a:lstStyle/>
          <a:p>
            <a:pPr algn="ctr">
              <a:spcBef>
                <a:spcPct val="50000"/>
              </a:spcBef>
            </a:pPr>
            <a:endParaRPr lang="en-US" sz="2400"/>
          </a:p>
          <a:p>
            <a:pPr algn="ctr">
              <a:spcBef>
                <a:spcPct val="50000"/>
              </a:spcBef>
            </a:pPr>
            <a:r>
              <a:rPr lang="en-US" sz="2400" u="sng"/>
              <a:t>Chính tả</a:t>
            </a:r>
            <a:endParaRPr lang="en-US" sz="2400"/>
          </a:p>
          <a:p>
            <a:pPr>
              <a:spcBef>
                <a:spcPct val="50000"/>
              </a:spcBef>
            </a:pPr>
            <a:r>
              <a:rPr lang="en-US" sz="2400"/>
              <a:t>                                 Nghe -Viết:Cha đẻ của chiếc lốp xe đạp</a:t>
            </a:r>
          </a:p>
          <a:p>
            <a:pPr algn="ctr">
              <a:spcBef>
                <a:spcPct val="50000"/>
              </a:spcBef>
            </a:pPr>
            <a:r>
              <a:rPr lang="en-US" sz="2400"/>
              <a:t>         Phân biệt : tr/ ch, uôt/ uôc</a:t>
            </a:r>
          </a:p>
        </p:txBody>
      </p:sp>
      <p:sp>
        <p:nvSpPr>
          <p:cNvPr id="8195" name="Text Box 5"/>
          <p:cNvSpPr txBox="1">
            <a:spLocks noChangeArrowheads="1"/>
          </p:cNvSpPr>
          <p:nvPr/>
        </p:nvSpPr>
        <p:spPr bwMode="auto">
          <a:xfrm>
            <a:off x="304800" y="3276600"/>
            <a:ext cx="8305800" cy="338138"/>
          </a:xfrm>
          <a:prstGeom prst="rect">
            <a:avLst/>
          </a:prstGeom>
          <a:noFill/>
          <a:ln w="9525">
            <a:noFill/>
            <a:miter lim="800000"/>
            <a:headEnd/>
            <a:tailEnd/>
          </a:ln>
        </p:spPr>
        <p:txBody>
          <a:bodyPr>
            <a:spAutoFit/>
          </a:bodyPr>
          <a:lstStyle/>
          <a:p>
            <a:pPr>
              <a:spcBef>
                <a:spcPct val="50000"/>
              </a:spcBef>
            </a:pPr>
            <a:endParaRPr lang="en-US" sz="1600"/>
          </a:p>
        </p:txBody>
      </p:sp>
      <p:sp>
        <p:nvSpPr>
          <p:cNvPr id="22534" name="Text Box 6"/>
          <p:cNvSpPr txBox="1">
            <a:spLocks noChangeArrowheads="1"/>
          </p:cNvSpPr>
          <p:nvPr/>
        </p:nvSpPr>
        <p:spPr bwMode="auto">
          <a:xfrm>
            <a:off x="228600" y="3352800"/>
            <a:ext cx="8915400" cy="461963"/>
          </a:xfrm>
          <a:prstGeom prst="rect">
            <a:avLst/>
          </a:prstGeom>
          <a:noFill/>
          <a:ln w="9525">
            <a:noFill/>
            <a:miter lim="800000"/>
            <a:headEnd/>
            <a:tailEnd/>
          </a:ln>
        </p:spPr>
        <p:txBody>
          <a:bodyPr>
            <a:spAutoFit/>
          </a:bodyPr>
          <a:lstStyle/>
          <a:p>
            <a:pPr>
              <a:spcBef>
                <a:spcPct val="50000"/>
              </a:spcBef>
            </a:pPr>
            <a:r>
              <a:rPr lang="en-US" sz="2400"/>
              <a:t>* Đọc đoạn văn:Cha đẻ của chiếc lốp xe đạp SGK/14</a:t>
            </a:r>
          </a:p>
        </p:txBody>
      </p:sp>
      <p:sp>
        <p:nvSpPr>
          <p:cNvPr id="22535" name="Text Box 7"/>
          <p:cNvSpPr txBox="1">
            <a:spLocks noChangeArrowheads="1"/>
          </p:cNvSpPr>
          <p:nvPr/>
        </p:nvSpPr>
        <p:spPr bwMode="auto">
          <a:xfrm>
            <a:off x="533400" y="2590800"/>
            <a:ext cx="8610600" cy="461963"/>
          </a:xfrm>
          <a:prstGeom prst="rect">
            <a:avLst/>
          </a:prstGeom>
          <a:noFill/>
          <a:ln w="9525">
            <a:noFill/>
            <a:miter lim="800000"/>
            <a:headEnd/>
            <a:tailEnd/>
          </a:ln>
        </p:spPr>
        <p:txBody>
          <a:bodyPr>
            <a:spAutoFit/>
          </a:bodyPr>
          <a:lstStyle/>
          <a:p>
            <a:pPr>
              <a:spcBef>
                <a:spcPct val="50000"/>
              </a:spcBef>
            </a:pPr>
            <a:r>
              <a:rPr lang="en-US" sz="2400" u="sng"/>
              <a:t>Hoạt động 1</a:t>
            </a:r>
            <a:r>
              <a:rPr lang="en-US" sz="2400"/>
              <a:t>: Tìm hiểu nội dung bài viết.</a:t>
            </a:r>
          </a:p>
        </p:txBody>
      </p:sp>
      <p:sp>
        <p:nvSpPr>
          <p:cNvPr id="22537" name="Text Box 9"/>
          <p:cNvSpPr txBox="1">
            <a:spLocks noChangeArrowheads="1"/>
          </p:cNvSpPr>
          <p:nvPr/>
        </p:nvSpPr>
        <p:spPr bwMode="auto">
          <a:xfrm>
            <a:off x="609600" y="4114800"/>
            <a:ext cx="7162800" cy="461963"/>
          </a:xfrm>
          <a:prstGeom prst="rect">
            <a:avLst/>
          </a:prstGeom>
          <a:noFill/>
          <a:ln w="9525">
            <a:noFill/>
            <a:miter lim="800000"/>
            <a:headEnd/>
            <a:tailEnd/>
          </a:ln>
        </p:spPr>
        <p:txBody>
          <a:bodyPr>
            <a:spAutoFit/>
          </a:bodyPr>
          <a:lstStyle/>
          <a:p>
            <a:pPr>
              <a:spcBef>
                <a:spcPct val="50000"/>
              </a:spcBef>
            </a:pPr>
            <a:r>
              <a:rPr lang="en-US" sz="2400"/>
              <a:t>Hỏi: - Trước đây bánh xe đạp được làm bằng gì?</a:t>
            </a:r>
          </a:p>
        </p:txBody>
      </p:sp>
      <p:sp>
        <p:nvSpPr>
          <p:cNvPr id="22538" name="Text Box 10"/>
          <p:cNvSpPr txBox="1">
            <a:spLocks noChangeArrowheads="1"/>
          </p:cNvSpPr>
          <p:nvPr/>
        </p:nvSpPr>
        <p:spPr bwMode="auto">
          <a:xfrm>
            <a:off x="990600" y="4724400"/>
            <a:ext cx="7696200" cy="830263"/>
          </a:xfrm>
          <a:prstGeom prst="rect">
            <a:avLst/>
          </a:prstGeom>
          <a:noFill/>
          <a:ln w="9525">
            <a:noFill/>
            <a:miter lim="800000"/>
            <a:headEnd/>
            <a:tailEnd/>
          </a:ln>
        </p:spPr>
        <p:txBody>
          <a:bodyPr>
            <a:spAutoFit/>
          </a:bodyPr>
          <a:lstStyle/>
          <a:p>
            <a:pPr>
              <a:spcBef>
                <a:spcPct val="50000"/>
              </a:spcBef>
            </a:pPr>
            <a:r>
              <a:rPr lang="en-US" sz="2400"/>
              <a:t>- Sự kiện nào làm Đân -lớp nảy sinh ý nghĩ làm lốp xe đạp?</a:t>
            </a:r>
          </a:p>
        </p:txBody>
      </p:sp>
      <p:sp>
        <p:nvSpPr>
          <p:cNvPr id="22539" name="Text Box 11"/>
          <p:cNvSpPr txBox="1">
            <a:spLocks noChangeArrowheads="1"/>
          </p:cNvSpPr>
          <p:nvPr/>
        </p:nvSpPr>
        <p:spPr bwMode="auto">
          <a:xfrm>
            <a:off x="1066800" y="5805488"/>
            <a:ext cx="7467600" cy="830262"/>
          </a:xfrm>
          <a:prstGeom prst="rect">
            <a:avLst/>
          </a:prstGeom>
          <a:noFill/>
          <a:ln w="9525">
            <a:noFill/>
            <a:miter lim="800000"/>
            <a:headEnd/>
            <a:tailEnd/>
          </a:ln>
        </p:spPr>
        <p:txBody>
          <a:bodyPr>
            <a:spAutoFit/>
          </a:bodyPr>
          <a:lstStyle/>
          <a:p>
            <a:pPr>
              <a:spcBef>
                <a:spcPct val="50000"/>
              </a:spcBef>
            </a:pPr>
            <a:r>
              <a:rPr lang="en-US" sz="2400"/>
              <a:t>- Phát minh của Đân -lớp được đăng kí chính thức vào năm nào?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2532">
                                            <p:txEl>
                                              <p:pRg st="1" end="1"/>
                                            </p:txEl>
                                          </p:spTgt>
                                        </p:tgtEl>
                                        <p:attrNameLst>
                                          <p:attrName>style.visibility</p:attrName>
                                        </p:attrNameLst>
                                      </p:cBhvr>
                                      <p:to>
                                        <p:strVal val="visible"/>
                                      </p:to>
                                    </p:set>
                                    <p:animEffect transition="in" filter="box(in)">
                                      <p:cBhvr>
                                        <p:cTn id="7" dur="500"/>
                                        <p:tgtEl>
                                          <p:spTgt spid="22532">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2532">
                                            <p:txEl>
                                              <p:pRg st="2" end="2"/>
                                            </p:txEl>
                                          </p:spTgt>
                                        </p:tgtEl>
                                        <p:attrNameLst>
                                          <p:attrName>style.visibility</p:attrName>
                                        </p:attrNameLst>
                                      </p:cBhvr>
                                      <p:to>
                                        <p:strVal val="visible"/>
                                      </p:to>
                                    </p:set>
                                    <p:animEffect transition="in" filter="box(in)">
                                      <p:cBhvr>
                                        <p:cTn id="10" dur="500"/>
                                        <p:tgtEl>
                                          <p:spTgt spid="22532">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2532">
                                            <p:txEl>
                                              <p:pRg st="3" end="3"/>
                                            </p:txEl>
                                          </p:spTgt>
                                        </p:tgtEl>
                                        <p:attrNameLst>
                                          <p:attrName>style.visibility</p:attrName>
                                        </p:attrNameLst>
                                      </p:cBhvr>
                                      <p:to>
                                        <p:strVal val="visible"/>
                                      </p:to>
                                    </p:set>
                                    <p:animEffect transition="in" filter="box(in)">
                                      <p:cBhvr>
                                        <p:cTn id="13" dur="500"/>
                                        <p:tgtEl>
                                          <p:spTgt spid="22532">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2535">
                                            <p:txEl>
                                              <p:pRg st="0" end="0"/>
                                            </p:txEl>
                                          </p:spTgt>
                                        </p:tgtEl>
                                        <p:attrNameLst>
                                          <p:attrName>style.visibility</p:attrName>
                                        </p:attrNameLst>
                                      </p:cBhvr>
                                      <p:to>
                                        <p:strVal val="visible"/>
                                      </p:to>
                                    </p:set>
                                    <p:animEffect transition="in" filter="box(in)">
                                      <p:cBhvr>
                                        <p:cTn id="16" dur="500"/>
                                        <p:tgtEl>
                                          <p:spTgt spid="2253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nodeType="clickEffect">
                                  <p:stCondLst>
                                    <p:cond delay="0"/>
                                  </p:stCondLst>
                                  <p:childTnLst>
                                    <p:set>
                                      <p:cBhvr>
                                        <p:cTn id="20" dur="1" fill="hold">
                                          <p:stCondLst>
                                            <p:cond delay="0"/>
                                          </p:stCondLst>
                                        </p:cTn>
                                        <p:tgtEl>
                                          <p:spTgt spid="22534">
                                            <p:txEl>
                                              <p:pRg st="0" end="0"/>
                                            </p:txEl>
                                          </p:spTgt>
                                        </p:tgtEl>
                                        <p:attrNameLst>
                                          <p:attrName>style.visibility</p:attrName>
                                        </p:attrNameLst>
                                      </p:cBhvr>
                                      <p:to>
                                        <p:strVal val="visible"/>
                                      </p:to>
                                    </p:set>
                                    <p:animEffect transition="in" filter="box(in)">
                                      <p:cBhvr>
                                        <p:cTn id="21" dur="500"/>
                                        <p:tgtEl>
                                          <p:spTgt spid="22534">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16" fill="hold" nodeType="clickEffect">
                                  <p:stCondLst>
                                    <p:cond delay="0"/>
                                  </p:stCondLst>
                                  <p:childTnLst>
                                    <p:set>
                                      <p:cBhvr>
                                        <p:cTn id="25" dur="1" fill="hold">
                                          <p:stCondLst>
                                            <p:cond delay="0"/>
                                          </p:stCondLst>
                                        </p:cTn>
                                        <p:tgtEl>
                                          <p:spTgt spid="22537">
                                            <p:txEl>
                                              <p:pRg st="0" end="0"/>
                                            </p:txEl>
                                          </p:spTgt>
                                        </p:tgtEl>
                                        <p:attrNameLst>
                                          <p:attrName>style.visibility</p:attrName>
                                        </p:attrNameLst>
                                      </p:cBhvr>
                                      <p:to>
                                        <p:strVal val="visible"/>
                                      </p:to>
                                    </p:set>
                                    <p:animEffect transition="in" filter="box(in)">
                                      <p:cBhvr>
                                        <p:cTn id="26" dur="500"/>
                                        <p:tgtEl>
                                          <p:spTgt spid="22537">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22538"/>
                                        </p:tgtEl>
                                        <p:attrNameLst>
                                          <p:attrName>style.visibility</p:attrName>
                                        </p:attrNameLst>
                                      </p:cBhvr>
                                      <p:to>
                                        <p:strVal val="visible"/>
                                      </p:to>
                                    </p:set>
                                    <p:animEffect transition="in" filter="box(in)">
                                      <p:cBhvr>
                                        <p:cTn id="31" dur="500"/>
                                        <p:tgtEl>
                                          <p:spTgt spid="2253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22539"/>
                                        </p:tgtEl>
                                        <p:attrNameLst>
                                          <p:attrName>style.visibility</p:attrName>
                                        </p:attrNameLst>
                                      </p:cBhvr>
                                      <p:to>
                                        <p:strVal val="visible"/>
                                      </p:to>
                                    </p:set>
                                    <p:animEffect transition="in" filter="box(in)">
                                      <p:cBhvr>
                                        <p:cTn id="36" dur="500"/>
                                        <p:tgtEl>
                                          <p:spTgt spid="22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8" grpId="0"/>
      <p:bldP spid="225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ph type="title"/>
          </p:nvPr>
        </p:nvGraphicFramePr>
        <p:xfrm>
          <a:off x="0" y="0"/>
          <a:ext cx="9144000" cy="6858000"/>
        </p:xfrm>
        <a:graphic>
          <a:graphicData uri="http://schemas.openxmlformats.org/presentationml/2006/ole">
            <p:oleObj spid="_x0000_s1026" name="Slide" r:id="rId3" imgW="4572042" imgH="3428869" progId="PowerPoint.Slide.8">
              <p:embed/>
            </p:oleObj>
          </a:graphicData>
        </a:graphic>
      </p:graphicFrame>
      <p:sp>
        <p:nvSpPr>
          <p:cNvPr id="1027" name="Text Box 3"/>
          <p:cNvSpPr txBox="1">
            <a:spLocks noChangeArrowheads="1"/>
          </p:cNvSpPr>
          <p:nvPr/>
        </p:nvSpPr>
        <p:spPr bwMode="auto">
          <a:xfrm>
            <a:off x="609600" y="381000"/>
            <a:ext cx="7162800" cy="366713"/>
          </a:xfrm>
          <a:prstGeom prst="rect">
            <a:avLst/>
          </a:prstGeom>
          <a:noFill/>
          <a:ln w="9525">
            <a:noFill/>
            <a:miter lim="800000"/>
            <a:headEnd/>
            <a:tailEnd/>
          </a:ln>
        </p:spPr>
        <p:txBody>
          <a:bodyPr>
            <a:spAutoFit/>
          </a:bodyPr>
          <a:lstStyle/>
          <a:p>
            <a:pPr>
              <a:spcBef>
                <a:spcPct val="50000"/>
              </a:spcBef>
            </a:pPr>
            <a:endParaRPr lang="en-US"/>
          </a:p>
        </p:txBody>
      </p:sp>
      <p:sp>
        <p:nvSpPr>
          <p:cNvPr id="24580" name="Text Box 4"/>
          <p:cNvSpPr txBox="1">
            <a:spLocks noChangeArrowheads="1"/>
          </p:cNvSpPr>
          <p:nvPr/>
        </p:nvSpPr>
        <p:spPr bwMode="auto">
          <a:xfrm>
            <a:off x="304800" y="304800"/>
            <a:ext cx="8839200" cy="2892425"/>
          </a:xfrm>
          <a:prstGeom prst="rect">
            <a:avLst/>
          </a:prstGeom>
          <a:noFill/>
          <a:ln w="9525">
            <a:noFill/>
            <a:miter lim="800000"/>
            <a:headEnd/>
            <a:tailEnd/>
          </a:ln>
        </p:spPr>
        <p:txBody>
          <a:bodyPr>
            <a:spAutoFit/>
          </a:bodyPr>
          <a:lstStyle/>
          <a:p>
            <a:pPr algn="ctr"/>
            <a:endParaRPr lang="en-US" sz="2800"/>
          </a:p>
          <a:p>
            <a:pPr algn="ctr"/>
            <a:r>
              <a:rPr lang="en-US" sz="2800" u="sng"/>
              <a:t>Chính tả</a:t>
            </a:r>
            <a:endParaRPr lang="en-US" sz="2800"/>
          </a:p>
          <a:p>
            <a:r>
              <a:rPr lang="en-US" sz="2800"/>
              <a:t>                           Nghe -Viết: Cha đẻ của chiếc lốp xe đạp</a:t>
            </a:r>
          </a:p>
          <a:p>
            <a:r>
              <a:rPr lang="en-US" sz="2800"/>
              <a:t>                           Phân biệt : tr/ch, uôt/uôc</a:t>
            </a:r>
          </a:p>
          <a:p>
            <a:pPr>
              <a:spcBef>
                <a:spcPct val="50000"/>
              </a:spcBef>
            </a:pPr>
            <a:endParaRPr lang="en-US" sz="2800"/>
          </a:p>
        </p:txBody>
      </p:sp>
      <p:sp>
        <p:nvSpPr>
          <p:cNvPr id="24581" name="Text Box 5"/>
          <p:cNvSpPr txBox="1">
            <a:spLocks noChangeArrowheads="1"/>
          </p:cNvSpPr>
          <p:nvPr/>
        </p:nvSpPr>
        <p:spPr bwMode="auto">
          <a:xfrm>
            <a:off x="685800" y="2833688"/>
            <a:ext cx="7924800" cy="519112"/>
          </a:xfrm>
          <a:prstGeom prst="rect">
            <a:avLst/>
          </a:prstGeom>
          <a:noFill/>
          <a:ln w="9525">
            <a:noFill/>
            <a:miter lim="800000"/>
            <a:headEnd/>
            <a:tailEnd/>
          </a:ln>
        </p:spPr>
        <p:txBody>
          <a:bodyPr>
            <a:spAutoFit/>
          </a:bodyPr>
          <a:lstStyle/>
          <a:p>
            <a:pPr>
              <a:spcBef>
                <a:spcPct val="50000"/>
              </a:spcBef>
            </a:pPr>
            <a:r>
              <a:rPr lang="en-US" sz="2800" u="sng"/>
              <a:t>Hoạt động 2</a:t>
            </a:r>
            <a:r>
              <a:rPr lang="en-US" sz="2800"/>
              <a:t>: Hướng dẫn viết từ khó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4580">
                                            <p:txEl>
                                              <p:pRg st="1" end="1"/>
                                            </p:txEl>
                                          </p:spTgt>
                                        </p:tgtEl>
                                        <p:attrNameLst>
                                          <p:attrName>style.visibility</p:attrName>
                                        </p:attrNameLst>
                                      </p:cBhvr>
                                      <p:to>
                                        <p:strVal val="visible"/>
                                      </p:to>
                                    </p:set>
                                    <p:animEffect transition="in" filter="box(in)">
                                      <p:cBhvr>
                                        <p:cTn id="7" dur="500"/>
                                        <p:tgtEl>
                                          <p:spTgt spid="24580">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4580">
                                            <p:txEl>
                                              <p:pRg st="2" end="2"/>
                                            </p:txEl>
                                          </p:spTgt>
                                        </p:tgtEl>
                                        <p:attrNameLst>
                                          <p:attrName>style.visibility</p:attrName>
                                        </p:attrNameLst>
                                      </p:cBhvr>
                                      <p:to>
                                        <p:strVal val="visible"/>
                                      </p:to>
                                    </p:set>
                                    <p:animEffect transition="in" filter="box(in)">
                                      <p:cBhvr>
                                        <p:cTn id="10" dur="500"/>
                                        <p:tgtEl>
                                          <p:spTgt spid="24580">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4580">
                                            <p:txEl>
                                              <p:pRg st="3" end="3"/>
                                            </p:txEl>
                                          </p:spTgt>
                                        </p:tgtEl>
                                        <p:attrNameLst>
                                          <p:attrName>style.visibility</p:attrName>
                                        </p:attrNameLst>
                                      </p:cBhvr>
                                      <p:to>
                                        <p:strVal val="visible"/>
                                      </p:to>
                                    </p:set>
                                    <p:animEffect transition="in" filter="box(in)">
                                      <p:cBhvr>
                                        <p:cTn id="13" dur="500"/>
                                        <p:tgtEl>
                                          <p:spTgt spid="24580">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4581">
                                            <p:txEl>
                                              <p:pRg st="0" end="0"/>
                                            </p:txEl>
                                          </p:spTgt>
                                        </p:tgtEl>
                                        <p:attrNameLst>
                                          <p:attrName>style.visibility</p:attrName>
                                        </p:attrNameLst>
                                      </p:cBhvr>
                                      <p:to>
                                        <p:strVal val="visible"/>
                                      </p:to>
                                    </p:set>
                                    <p:animEffect transition="in" filter="box(in)">
                                      <p:cBhvr>
                                        <p:cTn id="16" dur="500"/>
                                        <p:tgtEl>
                                          <p:spTgt spid="245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228600" y="228600"/>
            <a:ext cx="8915400" cy="2000250"/>
          </a:xfrm>
          <a:prstGeom prst="rect">
            <a:avLst/>
          </a:prstGeom>
          <a:noFill/>
          <a:ln w="9525">
            <a:noFill/>
            <a:miter lim="800000"/>
            <a:headEnd/>
            <a:tailEnd/>
          </a:ln>
        </p:spPr>
        <p:txBody>
          <a:bodyPr>
            <a:spAutoFit/>
          </a:bodyPr>
          <a:lstStyle/>
          <a:p>
            <a:r>
              <a:rPr lang="en-US" sz="1600"/>
              <a:t>                        </a:t>
            </a:r>
            <a:endParaRPr lang="en-US" sz="2400">
              <a:solidFill>
                <a:srgbClr val="000000"/>
              </a:solidFill>
            </a:endParaRPr>
          </a:p>
          <a:p>
            <a:r>
              <a:rPr lang="en-US" sz="2400">
                <a:solidFill>
                  <a:srgbClr val="000000"/>
                </a:solidFill>
              </a:rPr>
              <a:t>                                           </a:t>
            </a:r>
            <a:r>
              <a:rPr lang="en-US" sz="2400" u="sng">
                <a:solidFill>
                  <a:srgbClr val="000000"/>
                </a:solidFill>
              </a:rPr>
              <a:t>Chính tả</a:t>
            </a:r>
            <a:endParaRPr lang="en-US" sz="2400">
              <a:solidFill>
                <a:srgbClr val="000000"/>
              </a:solidFill>
            </a:endParaRPr>
          </a:p>
          <a:p>
            <a:r>
              <a:rPr lang="en-US" sz="2400">
                <a:solidFill>
                  <a:srgbClr val="000000"/>
                </a:solidFill>
              </a:rPr>
              <a:t>                          Nghe -Viết:Cha đẻ của chiếc lốp xe đạp</a:t>
            </a:r>
          </a:p>
          <a:p>
            <a:r>
              <a:rPr lang="en-US" sz="2400">
                <a:solidFill>
                  <a:srgbClr val="000000"/>
                </a:solidFill>
              </a:rPr>
              <a:t>                           Phân biệt : tr/ ch/, uôt / uôc</a:t>
            </a:r>
          </a:p>
          <a:p>
            <a:pPr>
              <a:spcBef>
                <a:spcPct val="50000"/>
              </a:spcBef>
            </a:pPr>
            <a:endParaRPr lang="en-US" sz="2400">
              <a:solidFill>
                <a:srgbClr val="000000"/>
              </a:solidFill>
            </a:endParaRPr>
          </a:p>
        </p:txBody>
      </p:sp>
      <p:sp>
        <p:nvSpPr>
          <p:cNvPr id="9219" name="Text Box 5"/>
          <p:cNvSpPr txBox="1">
            <a:spLocks noChangeArrowheads="1"/>
          </p:cNvSpPr>
          <p:nvPr/>
        </p:nvSpPr>
        <p:spPr bwMode="auto">
          <a:xfrm>
            <a:off x="228600" y="1905000"/>
            <a:ext cx="8915400" cy="338138"/>
          </a:xfrm>
          <a:prstGeom prst="rect">
            <a:avLst/>
          </a:prstGeom>
          <a:noFill/>
          <a:ln w="9525">
            <a:noFill/>
            <a:miter lim="800000"/>
            <a:headEnd/>
            <a:tailEnd/>
          </a:ln>
        </p:spPr>
        <p:txBody>
          <a:bodyPr>
            <a:spAutoFit/>
          </a:bodyPr>
          <a:lstStyle/>
          <a:p>
            <a:pPr>
              <a:spcBef>
                <a:spcPct val="50000"/>
              </a:spcBef>
            </a:pPr>
            <a:r>
              <a:rPr lang="en-US" sz="1600"/>
              <a:t>  </a:t>
            </a:r>
            <a:endParaRPr lang="en-US" sz="2400"/>
          </a:p>
        </p:txBody>
      </p:sp>
      <p:sp>
        <p:nvSpPr>
          <p:cNvPr id="18439" name="Text Box 7"/>
          <p:cNvSpPr txBox="1">
            <a:spLocks noChangeArrowheads="1"/>
          </p:cNvSpPr>
          <p:nvPr/>
        </p:nvSpPr>
        <p:spPr bwMode="auto">
          <a:xfrm>
            <a:off x="457200" y="1981200"/>
            <a:ext cx="8305800" cy="3600450"/>
          </a:xfrm>
          <a:prstGeom prst="rect">
            <a:avLst/>
          </a:prstGeom>
          <a:noFill/>
          <a:ln w="9525">
            <a:noFill/>
            <a:miter lim="800000"/>
            <a:headEnd/>
            <a:tailEnd/>
          </a:ln>
        </p:spPr>
        <p:txBody>
          <a:bodyPr>
            <a:spAutoFit/>
          </a:bodyPr>
          <a:lstStyle/>
          <a:p>
            <a:pPr>
              <a:spcBef>
                <a:spcPct val="50000"/>
              </a:spcBef>
            </a:pPr>
            <a:r>
              <a:rPr lang="en-US" sz="2400"/>
              <a:t>  Vào cuối thế kỉ XIX, bánh xe đạp còn làm bằng gỗ,nẹp sắt, do đó đi lại rất xóc. Người đầu tiên sáng chế ra chiếc lốp xe bằng cao su là </a:t>
            </a:r>
            <a:r>
              <a:rPr lang="en-US" sz="2400" u="sng"/>
              <a:t>Đân-lớp</a:t>
            </a:r>
            <a:r>
              <a:rPr lang="en-US" sz="2400"/>
              <a:t>,một học sinh nước </a:t>
            </a:r>
            <a:r>
              <a:rPr lang="en-US" sz="2400" u="sng"/>
              <a:t>Anh</a:t>
            </a:r>
            <a:r>
              <a:rPr lang="en-US" sz="2400"/>
              <a:t>. Từ một lần suýt ngã vì vấp phải ống cao su dẫn nước, </a:t>
            </a:r>
            <a:r>
              <a:rPr lang="en-US" sz="2400" u="sng"/>
              <a:t>Đân -lớp</a:t>
            </a:r>
            <a:r>
              <a:rPr lang="en-US" sz="2400"/>
              <a:t> đã nghĩ ra cách cuộn ống cao su cho vừa bánh xe rồi bơm hơi căng lên thay cho gỗ và nẹp sắt. Phát minh của </a:t>
            </a:r>
            <a:r>
              <a:rPr lang="en-US" sz="2400" u="sng"/>
              <a:t>Đân-lớp</a:t>
            </a:r>
            <a:r>
              <a:rPr lang="en-US" sz="2400"/>
              <a:t> được đăng kí chính thức vào năm 1880. Về sau, lốp xe đạp có thêm chiếc săm bơm căng hơi nằm bên trong.</a:t>
            </a:r>
          </a:p>
          <a:p>
            <a:pPr>
              <a:spcBef>
                <a:spcPct val="50000"/>
              </a:spcBef>
            </a:pPr>
            <a:r>
              <a:rPr lang="en-US" sz="2400"/>
              <a:t>                                                      Theo Vũ Bội Tuyền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box(in)">
                                      <p:cBhvr>
                                        <p:cTn id="7" dur="500"/>
                                        <p:tgtEl>
                                          <p:spTgt spid="1843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8436">
                                            <p:txEl>
                                              <p:pRg st="1" end="1"/>
                                            </p:txEl>
                                          </p:spTgt>
                                        </p:tgtEl>
                                        <p:attrNameLst>
                                          <p:attrName>style.visibility</p:attrName>
                                        </p:attrNameLst>
                                      </p:cBhvr>
                                      <p:to>
                                        <p:strVal val="visible"/>
                                      </p:to>
                                    </p:set>
                                    <p:animEffect transition="in" filter="box(in)">
                                      <p:cBhvr>
                                        <p:cTn id="10" dur="500"/>
                                        <p:tgtEl>
                                          <p:spTgt spid="18436">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8436">
                                            <p:txEl>
                                              <p:pRg st="2" end="2"/>
                                            </p:txEl>
                                          </p:spTgt>
                                        </p:tgtEl>
                                        <p:attrNameLst>
                                          <p:attrName>style.visibility</p:attrName>
                                        </p:attrNameLst>
                                      </p:cBhvr>
                                      <p:to>
                                        <p:strVal val="visible"/>
                                      </p:to>
                                    </p:set>
                                    <p:animEffect transition="in" filter="box(in)">
                                      <p:cBhvr>
                                        <p:cTn id="13" dur="500"/>
                                        <p:tgtEl>
                                          <p:spTgt spid="18436">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18436">
                                            <p:txEl>
                                              <p:pRg st="3" end="3"/>
                                            </p:txEl>
                                          </p:spTgt>
                                        </p:tgtEl>
                                        <p:attrNameLst>
                                          <p:attrName>style.visibility</p:attrName>
                                        </p:attrNameLst>
                                      </p:cBhvr>
                                      <p:to>
                                        <p:strVal val="visible"/>
                                      </p:to>
                                    </p:set>
                                    <p:animEffect transition="in" filter="box(in)">
                                      <p:cBhvr>
                                        <p:cTn id="16" dur="500"/>
                                        <p:tgtEl>
                                          <p:spTgt spid="18436">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18439">
                                            <p:txEl>
                                              <p:pRg st="0" end="0"/>
                                            </p:txEl>
                                          </p:spTgt>
                                        </p:tgtEl>
                                        <p:attrNameLst>
                                          <p:attrName>style.visibility</p:attrName>
                                        </p:attrNameLst>
                                      </p:cBhvr>
                                      <p:to>
                                        <p:strVal val="visible"/>
                                      </p:to>
                                    </p:set>
                                    <p:animEffect transition="in" filter="box(in)">
                                      <p:cBhvr>
                                        <p:cTn id="19" dur="500"/>
                                        <p:tgtEl>
                                          <p:spTgt spid="18439">
                                            <p:txEl>
                                              <p:pRg st="0" end="0"/>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18439">
                                            <p:txEl>
                                              <p:pRg st="1" end="1"/>
                                            </p:txEl>
                                          </p:spTgt>
                                        </p:tgtEl>
                                        <p:attrNameLst>
                                          <p:attrName>style.visibility</p:attrName>
                                        </p:attrNameLst>
                                      </p:cBhvr>
                                      <p:to>
                                        <p:strVal val="visible"/>
                                      </p:to>
                                    </p:set>
                                    <p:animEffect transition="in" filter="box(in)">
                                      <p:cBhvr>
                                        <p:cTn id="22" dur="500"/>
                                        <p:tgtEl>
                                          <p:spTgt spid="184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ph type="title"/>
          </p:nvPr>
        </p:nvGraphicFramePr>
        <p:xfrm>
          <a:off x="0" y="0"/>
          <a:ext cx="9144000" cy="6858000"/>
        </p:xfrm>
        <a:graphic>
          <a:graphicData uri="http://schemas.openxmlformats.org/presentationml/2006/ole">
            <p:oleObj spid="_x0000_s2050" name="Slide" r:id="rId3" imgW="4572042" imgH="3428869" progId="PowerPoint.Slide.8">
              <p:embed/>
            </p:oleObj>
          </a:graphicData>
        </a:graphic>
      </p:graphicFrame>
      <p:sp>
        <p:nvSpPr>
          <p:cNvPr id="26627" name="Text Box 3"/>
          <p:cNvSpPr txBox="1">
            <a:spLocks noChangeArrowheads="1"/>
          </p:cNvSpPr>
          <p:nvPr/>
        </p:nvSpPr>
        <p:spPr bwMode="auto">
          <a:xfrm>
            <a:off x="0" y="304800"/>
            <a:ext cx="9144000" cy="2227263"/>
          </a:xfrm>
          <a:prstGeom prst="rect">
            <a:avLst/>
          </a:prstGeom>
          <a:noFill/>
          <a:ln w="9525">
            <a:noFill/>
            <a:miter lim="800000"/>
            <a:headEnd/>
            <a:tailEnd/>
          </a:ln>
        </p:spPr>
        <p:txBody>
          <a:bodyPr>
            <a:spAutoFit/>
          </a:bodyPr>
          <a:lstStyle/>
          <a:p>
            <a:r>
              <a:rPr lang="en-US" sz="2800"/>
              <a:t>                     </a:t>
            </a:r>
            <a:endParaRPr lang="en-US" sz="2800">
              <a:solidFill>
                <a:srgbClr val="000000"/>
              </a:solidFill>
            </a:endParaRPr>
          </a:p>
          <a:p>
            <a:r>
              <a:rPr lang="en-US" sz="2800">
                <a:solidFill>
                  <a:srgbClr val="000000"/>
                </a:solidFill>
              </a:rPr>
              <a:t>                                           </a:t>
            </a:r>
            <a:r>
              <a:rPr lang="en-US" sz="2800" u="sng">
                <a:solidFill>
                  <a:srgbClr val="000000"/>
                </a:solidFill>
              </a:rPr>
              <a:t>Chính tả</a:t>
            </a:r>
            <a:endParaRPr lang="en-US" sz="2800">
              <a:solidFill>
                <a:srgbClr val="000000"/>
              </a:solidFill>
            </a:endParaRPr>
          </a:p>
          <a:p>
            <a:r>
              <a:rPr lang="en-US" sz="2800">
                <a:solidFill>
                  <a:srgbClr val="000000"/>
                </a:solidFill>
              </a:rPr>
              <a:t>                          Nghe -Viết:Cha đẻ của chiếc lốp xe đạp</a:t>
            </a:r>
          </a:p>
          <a:p>
            <a:r>
              <a:rPr lang="en-US" sz="2800">
                <a:solidFill>
                  <a:srgbClr val="000000"/>
                </a:solidFill>
              </a:rPr>
              <a:t>                           Phân biệt : tr/ ch/, uôt / uôc</a:t>
            </a:r>
          </a:p>
          <a:p>
            <a:r>
              <a:rPr lang="en-US" sz="2800"/>
              <a:t> </a:t>
            </a:r>
          </a:p>
        </p:txBody>
      </p:sp>
      <p:sp>
        <p:nvSpPr>
          <p:cNvPr id="26628" name="Text Box 4"/>
          <p:cNvSpPr txBox="1">
            <a:spLocks noChangeArrowheads="1"/>
          </p:cNvSpPr>
          <p:nvPr/>
        </p:nvSpPr>
        <p:spPr bwMode="auto">
          <a:xfrm>
            <a:off x="1066800" y="2833688"/>
            <a:ext cx="7391400" cy="519112"/>
          </a:xfrm>
          <a:prstGeom prst="rect">
            <a:avLst/>
          </a:prstGeom>
          <a:noFill/>
          <a:ln w="9525">
            <a:noFill/>
            <a:miter lim="800000"/>
            <a:headEnd/>
            <a:tailEnd/>
          </a:ln>
        </p:spPr>
        <p:txBody>
          <a:bodyPr>
            <a:spAutoFit/>
          </a:bodyPr>
          <a:lstStyle/>
          <a:p>
            <a:pPr>
              <a:spcBef>
                <a:spcPct val="50000"/>
              </a:spcBef>
            </a:pPr>
            <a:r>
              <a:rPr lang="en-US" sz="2800" u="sng"/>
              <a:t>Hoạt động 3</a:t>
            </a:r>
            <a:r>
              <a:rPr lang="en-US" sz="2800"/>
              <a:t>: Viết chính tả</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ox(in)">
                                      <p:cBhvr>
                                        <p:cTn id="7" dur="500"/>
                                        <p:tgtEl>
                                          <p:spTgt spid="2662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6627">
                                            <p:txEl>
                                              <p:pRg st="1" end="1"/>
                                            </p:txEl>
                                          </p:spTgt>
                                        </p:tgtEl>
                                        <p:attrNameLst>
                                          <p:attrName>style.visibility</p:attrName>
                                        </p:attrNameLst>
                                      </p:cBhvr>
                                      <p:to>
                                        <p:strVal val="visible"/>
                                      </p:to>
                                    </p:set>
                                    <p:animEffect transition="in" filter="box(in)">
                                      <p:cBhvr>
                                        <p:cTn id="10" dur="500"/>
                                        <p:tgtEl>
                                          <p:spTgt spid="26627">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Effect transition="in" filter="box(in)">
                                      <p:cBhvr>
                                        <p:cTn id="13" dur="500"/>
                                        <p:tgtEl>
                                          <p:spTgt spid="26627">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6627">
                                            <p:txEl>
                                              <p:pRg st="3" end="3"/>
                                            </p:txEl>
                                          </p:spTgt>
                                        </p:tgtEl>
                                        <p:attrNameLst>
                                          <p:attrName>style.visibility</p:attrName>
                                        </p:attrNameLst>
                                      </p:cBhvr>
                                      <p:to>
                                        <p:strVal val="visible"/>
                                      </p:to>
                                    </p:set>
                                    <p:animEffect transition="in" filter="box(in)">
                                      <p:cBhvr>
                                        <p:cTn id="16" dur="500"/>
                                        <p:tgtEl>
                                          <p:spTgt spid="26627">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26628">
                                            <p:txEl>
                                              <p:pRg st="0" end="0"/>
                                            </p:txEl>
                                          </p:spTgt>
                                        </p:tgtEl>
                                        <p:attrNameLst>
                                          <p:attrName>style.visibility</p:attrName>
                                        </p:attrNameLst>
                                      </p:cBhvr>
                                      <p:to>
                                        <p:strVal val="visible"/>
                                      </p:to>
                                    </p:set>
                                    <p:animEffect transition="in" filter="box(in)">
                                      <p:cBhvr>
                                        <p:cTn id="19" dur="500"/>
                                        <p:tgtEl>
                                          <p:spTgt spid="266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28600" y="228600"/>
            <a:ext cx="8915400" cy="2000250"/>
          </a:xfrm>
          <a:prstGeom prst="rect">
            <a:avLst/>
          </a:prstGeom>
          <a:noFill/>
          <a:ln w="9525">
            <a:noFill/>
            <a:miter lim="800000"/>
            <a:headEnd/>
            <a:tailEnd/>
          </a:ln>
        </p:spPr>
        <p:txBody>
          <a:bodyPr>
            <a:spAutoFit/>
          </a:bodyPr>
          <a:lstStyle/>
          <a:p>
            <a:r>
              <a:rPr lang="en-US" sz="1600"/>
              <a:t>                        </a:t>
            </a:r>
            <a:endParaRPr lang="en-US" sz="2400">
              <a:solidFill>
                <a:srgbClr val="000000"/>
              </a:solidFill>
            </a:endParaRPr>
          </a:p>
          <a:p>
            <a:r>
              <a:rPr lang="en-US" sz="2400">
                <a:solidFill>
                  <a:srgbClr val="000000"/>
                </a:solidFill>
              </a:rPr>
              <a:t>                                           </a:t>
            </a:r>
            <a:r>
              <a:rPr lang="en-US" sz="2400" u="sng">
                <a:solidFill>
                  <a:srgbClr val="000000"/>
                </a:solidFill>
              </a:rPr>
              <a:t>Chính tả</a:t>
            </a:r>
            <a:endParaRPr lang="en-US" sz="2400">
              <a:solidFill>
                <a:srgbClr val="000000"/>
              </a:solidFill>
            </a:endParaRPr>
          </a:p>
          <a:p>
            <a:r>
              <a:rPr lang="en-US" sz="2400">
                <a:solidFill>
                  <a:srgbClr val="000000"/>
                </a:solidFill>
              </a:rPr>
              <a:t>                          Nghe -Viết:Cha đẻ của chiếc lốp xe đạp</a:t>
            </a:r>
          </a:p>
          <a:p>
            <a:r>
              <a:rPr lang="en-US" sz="2400">
                <a:solidFill>
                  <a:srgbClr val="000000"/>
                </a:solidFill>
              </a:rPr>
              <a:t>                           Phân biệt : tr/ ch/, uôt / uôc</a:t>
            </a:r>
          </a:p>
          <a:p>
            <a:pPr>
              <a:spcBef>
                <a:spcPct val="50000"/>
              </a:spcBef>
            </a:pPr>
            <a:endParaRPr lang="en-US" sz="2400">
              <a:solidFill>
                <a:srgbClr val="000000"/>
              </a:solidFill>
            </a:endParaRPr>
          </a:p>
        </p:txBody>
      </p:sp>
      <p:sp>
        <p:nvSpPr>
          <p:cNvPr id="10243" name="Text Box 3"/>
          <p:cNvSpPr txBox="1">
            <a:spLocks noChangeArrowheads="1"/>
          </p:cNvSpPr>
          <p:nvPr/>
        </p:nvSpPr>
        <p:spPr bwMode="auto">
          <a:xfrm>
            <a:off x="228600" y="1905000"/>
            <a:ext cx="8915400" cy="338138"/>
          </a:xfrm>
          <a:prstGeom prst="rect">
            <a:avLst/>
          </a:prstGeom>
          <a:noFill/>
          <a:ln w="9525">
            <a:noFill/>
            <a:miter lim="800000"/>
            <a:headEnd/>
            <a:tailEnd/>
          </a:ln>
        </p:spPr>
        <p:txBody>
          <a:bodyPr>
            <a:spAutoFit/>
          </a:bodyPr>
          <a:lstStyle/>
          <a:p>
            <a:pPr>
              <a:spcBef>
                <a:spcPct val="50000"/>
              </a:spcBef>
            </a:pPr>
            <a:r>
              <a:rPr lang="en-US" sz="1600"/>
              <a:t>  </a:t>
            </a:r>
            <a:endParaRPr lang="en-US" sz="2400"/>
          </a:p>
        </p:txBody>
      </p:sp>
      <p:sp>
        <p:nvSpPr>
          <p:cNvPr id="34820" name="Text Box 4"/>
          <p:cNvSpPr txBox="1">
            <a:spLocks noChangeArrowheads="1"/>
          </p:cNvSpPr>
          <p:nvPr/>
        </p:nvSpPr>
        <p:spPr bwMode="auto">
          <a:xfrm>
            <a:off x="457200" y="1981200"/>
            <a:ext cx="8305800" cy="3970338"/>
          </a:xfrm>
          <a:prstGeom prst="rect">
            <a:avLst/>
          </a:prstGeom>
          <a:noFill/>
          <a:ln w="9525">
            <a:noFill/>
            <a:miter lim="800000"/>
            <a:headEnd/>
            <a:tailEnd/>
          </a:ln>
        </p:spPr>
        <p:txBody>
          <a:bodyPr>
            <a:spAutoFit/>
          </a:bodyPr>
          <a:lstStyle/>
          <a:p>
            <a:pPr>
              <a:spcBef>
                <a:spcPct val="50000"/>
              </a:spcBef>
            </a:pPr>
            <a:r>
              <a:rPr lang="en-US" sz="2400"/>
              <a:t>   Vào cuối thế kỉ XIX, bánh xe đạp còn làm bằng gỗ,nẹp sắt, do đó đi lại rất xóc. Người đầu tiên sáng chế ra chiếc lốp xe bằng cao su là Đân-lớp,một học sinh nước Anh. Từ một lần suýt ngã vì vấp phải ống cao su dẫn nước, Đân -lớp đã nghĩ ra cách cuộn ống cao su cho vừa bánh xe rồi bơm hơi căng lên thay cho gỗ và nẹp sắt. Phát minh của Đân-lớp được đăng kí chính thức vào năm 1880. Về sau, lốp xe đạp có thêm chiếc săm bơm căng hơi nằm bên trong.</a:t>
            </a:r>
          </a:p>
          <a:p>
            <a:pPr>
              <a:spcBef>
                <a:spcPct val="50000"/>
              </a:spcBef>
            </a:pPr>
            <a:r>
              <a:rPr lang="en-US" sz="2400"/>
              <a:t>                                                      Theo Vũ Bội Tuyền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Effect transition="in" filter="box(in)">
                                      <p:cBhvr>
                                        <p:cTn id="7" dur="500"/>
                                        <p:tgtEl>
                                          <p:spTgt spid="34818">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4818">
                                            <p:txEl>
                                              <p:pRg st="1" end="1"/>
                                            </p:txEl>
                                          </p:spTgt>
                                        </p:tgtEl>
                                        <p:attrNameLst>
                                          <p:attrName>style.visibility</p:attrName>
                                        </p:attrNameLst>
                                      </p:cBhvr>
                                      <p:to>
                                        <p:strVal val="visible"/>
                                      </p:to>
                                    </p:set>
                                    <p:animEffect transition="in" filter="box(in)">
                                      <p:cBhvr>
                                        <p:cTn id="10" dur="500"/>
                                        <p:tgtEl>
                                          <p:spTgt spid="34818">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4818">
                                            <p:txEl>
                                              <p:pRg st="2" end="2"/>
                                            </p:txEl>
                                          </p:spTgt>
                                        </p:tgtEl>
                                        <p:attrNameLst>
                                          <p:attrName>style.visibility</p:attrName>
                                        </p:attrNameLst>
                                      </p:cBhvr>
                                      <p:to>
                                        <p:strVal val="visible"/>
                                      </p:to>
                                    </p:set>
                                    <p:animEffect transition="in" filter="box(in)">
                                      <p:cBhvr>
                                        <p:cTn id="13" dur="500"/>
                                        <p:tgtEl>
                                          <p:spTgt spid="34818">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4818">
                                            <p:txEl>
                                              <p:pRg st="3" end="3"/>
                                            </p:txEl>
                                          </p:spTgt>
                                        </p:tgtEl>
                                        <p:attrNameLst>
                                          <p:attrName>style.visibility</p:attrName>
                                        </p:attrNameLst>
                                      </p:cBhvr>
                                      <p:to>
                                        <p:strVal val="visible"/>
                                      </p:to>
                                    </p:set>
                                    <p:animEffect transition="in" filter="box(in)">
                                      <p:cBhvr>
                                        <p:cTn id="16" dur="500"/>
                                        <p:tgtEl>
                                          <p:spTgt spid="34818">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4820">
                                            <p:txEl>
                                              <p:pRg st="0" end="0"/>
                                            </p:txEl>
                                          </p:spTgt>
                                        </p:tgtEl>
                                        <p:attrNameLst>
                                          <p:attrName>style.visibility</p:attrName>
                                        </p:attrNameLst>
                                      </p:cBhvr>
                                      <p:to>
                                        <p:strVal val="visible"/>
                                      </p:to>
                                    </p:set>
                                    <p:animEffect transition="in" filter="box(in)">
                                      <p:cBhvr>
                                        <p:cTn id="19" dur="500"/>
                                        <p:tgtEl>
                                          <p:spTgt spid="34820">
                                            <p:txEl>
                                              <p:pRg st="0" end="0"/>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4820">
                                            <p:txEl>
                                              <p:pRg st="1" end="1"/>
                                            </p:txEl>
                                          </p:spTgt>
                                        </p:tgtEl>
                                        <p:attrNameLst>
                                          <p:attrName>style.visibility</p:attrName>
                                        </p:attrNameLst>
                                      </p:cBhvr>
                                      <p:to>
                                        <p:strVal val="visible"/>
                                      </p:to>
                                    </p:set>
                                    <p:animEffect transition="in" filter="box(in)">
                                      <p:cBhvr>
                                        <p:cTn id="22" dur="500"/>
                                        <p:tgtEl>
                                          <p:spTgt spid="348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blank</Template>
  <TotalTime>445</TotalTime>
  <Words>833</Words>
  <Application>Microsoft Office PowerPoint</Application>
  <PresentationFormat>On-screen Show (4:3)</PresentationFormat>
  <Paragraphs>104</Paragraphs>
  <Slides>13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Times New Roman</vt:lpstr>
      <vt:lpstr>Calibri</vt:lpstr>
      <vt:lpstr>Blank</vt:lpstr>
      <vt:lpstr>Microsoft PowerPoint Slide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p.trung</dc:creator>
  <cp:lastModifiedBy>CSTeam</cp:lastModifiedBy>
  <cp:revision>37</cp:revision>
  <dcterms:created xsi:type="dcterms:W3CDTF">2010-12-03T12:09:15Z</dcterms:created>
  <dcterms:modified xsi:type="dcterms:W3CDTF">2016-06-30T01:48:14Z</dcterms:modified>
</cp:coreProperties>
</file>